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32" r:id="rId3"/>
    <p:sldId id="257" r:id="rId4"/>
    <p:sldId id="258" r:id="rId5"/>
    <p:sldId id="259" r:id="rId6"/>
    <p:sldId id="263" r:id="rId7"/>
    <p:sldId id="265" r:id="rId8"/>
    <p:sldId id="266" r:id="rId9"/>
    <p:sldId id="268" r:id="rId10"/>
    <p:sldId id="271" r:id="rId11"/>
    <p:sldId id="272" r:id="rId12"/>
    <p:sldId id="333" r:id="rId13"/>
    <p:sldId id="274" r:id="rId14"/>
    <p:sldId id="275" r:id="rId15"/>
    <p:sldId id="277" r:id="rId16"/>
    <p:sldId id="278" r:id="rId17"/>
    <p:sldId id="279" r:id="rId18"/>
    <p:sldId id="280" r:id="rId19"/>
    <p:sldId id="281" r:id="rId20"/>
    <p:sldId id="284" r:id="rId21"/>
    <p:sldId id="287" r:id="rId22"/>
    <p:sldId id="334" r:id="rId23"/>
    <p:sldId id="288" r:id="rId24"/>
    <p:sldId id="289" r:id="rId25"/>
    <p:sldId id="291" r:id="rId26"/>
    <p:sldId id="292" r:id="rId27"/>
    <p:sldId id="293" r:id="rId28"/>
    <p:sldId id="296" r:id="rId29"/>
    <p:sldId id="297" r:id="rId30"/>
    <p:sldId id="300" r:id="rId31"/>
    <p:sldId id="339" r:id="rId32"/>
    <p:sldId id="302" r:id="rId33"/>
    <p:sldId id="303" r:id="rId34"/>
    <p:sldId id="304" r:id="rId35"/>
    <p:sldId id="308" r:id="rId36"/>
    <p:sldId id="309" r:id="rId37"/>
    <p:sldId id="310" r:id="rId38"/>
    <p:sldId id="313" r:id="rId39"/>
    <p:sldId id="335" r:id="rId40"/>
    <p:sldId id="336" r:id="rId41"/>
    <p:sldId id="337" r:id="rId42"/>
    <p:sldId id="314" r:id="rId43"/>
    <p:sldId id="315" r:id="rId44"/>
    <p:sldId id="320" r:id="rId45"/>
    <p:sldId id="322" r:id="rId46"/>
    <p:sldId id="323" r:id="rId47"/>
    <p:sldId id="324" r:id="rId48"/>
    <p:sldId id="328" r:id="rId49"/>
    <p:sldId id="338" r:id="rId50"/>
    <p:sldId id="331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BBB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61" d="100"/>
          <a:sy n="61" d="100"/>
        </p:scale>
        <p:origin x="86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arg Negi" userId="87687974-fa82-4f5d-beec-a6b056c49015" providerId="ADAL" clId="{4B84FB6C-5F52-4BB0-A900-3204C94955D2}"/>
    <pc:docChg chg="undo custSel modSld">
      <pc:chgData name="Nisarg Negi" userId="87687974-fa82-4f5d-beec-a6b056c49015" providerId="ADAL" clId="{4B84FB6C-5F52-4BB0-A900-3204C94955D2}" dt="2022-12-08T04:59:33.085" v="7"/>
      <pc:docMkLst>
        <pc:docMk/>
      </pc:docMkLst>
      <pc:sldChg chg="modSp mod">
        <pc:chgData name="Nisarg Negi" userId="87687974-fa82-4f5d-beec-a6b056c49015" providerId="ADAL" clId="{4B84FB6C-5F52-4BB0-A900-3204C94955D2}" dt="2022-12-08T04:59:33.085" v="7"/>
        <pc:sldMkLst>
          <pc:docMk/>
          <pc:sldMk cId="0" sldId="284"/>
        </pc:sldMkLst>
        <pc:spChg chg="mod">
          <ac:chgData name="Nisarg Negi" userId="87687974-fa82-4f5d-beec-a6b056c49015" providerId="ADAL" clId="{4B84FB6C-5F52-4BB0-A900-3204C94955D2}" dt="2022-12-08T04:59:33.085" v="7"/>
          <ac:spMkLst>
            <pc:docMk/>
            <pc:sldMk cId="0" sldId="284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9DB8B-264F-4F63-9FD9-35CF86798C99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3316B-9A4B-4C48-AC15-125CEA622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3316B-9A4B-4C48-AC15-125CEA622F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31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3316B-9A4B-4C48-AC15-125CEA622F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09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Penalty is same as </a:t>
            </a:r>
            <a:r>
              <a:rPr lang="en-US" sz="1200" dirty="0"/>
              <a:t>SIC=BIC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3316B-9A4B-4C48-AC15-125CEA622F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3316B-9A4B-4C48-AC15-125CEA622F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12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3316B-9A4B-4C48-AC15-125CEA622F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8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solidFill>
            <a:schemeClr val="bg1">
              <a:alpha val="75000"/>
            </a:schemeClr>
          </a:solidFill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solidFill>
            <a:schemeClr val="bg1">
              <a:alpha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621" y="734190"/>
            <a:ext cx="8603369" cy="5780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852" y="2826716"/>
            <a:ext cx="10363200" cy="1464954"/>
          </a:xfrm>
          <a:solidFill>
            <a:schemeClr val="bg1">
              <a:alpha val="75000"/>
            </a:schemeClr>
          </a:solidFill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852" y="1326528"/>
            <a:ext cx="10363200" cy="1613498"/>
          </a:xfrm>
          <a:solidFill>
            <a:schemeClr val="bg1">
              <a:alpha val="75000"/>
            </a:schemeClr>
          </a:solidFill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79" y="747539"/>
            <a:ext cx="5811521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47539"/>
            <a:ext cx="5811520" cy="58201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78"/>
            <a:ext cx="58136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" y="1373939"/>
            <a:ext cx="5813638" cy="519372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5485" y="734178"/>
            <a:ext cx="579850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485" y="1373940"/>
            <a:ext cx="5798506" cy="51937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5246" y="83576"/>
            <a:ext cx="47143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79" y="83576"/>
            <a:ext cx="7072251" cy="6470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5246" y="650314"/>
            <a:ext cx="4714388" cy="46024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79" y="45720"/>
            <a:ext cx="11811112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79" y="734190"/>
            <a:ext cx="11811112" cy="5780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79" y="6641080"/>
            <a:ext cx="132554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41914" y="6641080"/>
            <a:ext cx="9217419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427" y="6641080"/>
            <a:ext cx="1130207" cy="1601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005BBB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7jUBro78RM" TargetMode="External"/><Relationship Id="rId2" Type="http://schemas.openxmlformats.org/officeDocument/2006/relationships/hyperlink" Target="https://www.youtube.com/watch?v=WelmlZK5G2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killick/intro-changepoint-course" TargetMode="External"/><Relationship Id="rId4" Type="http://schemas.openxmlformats.org/officeDocument/2006/relationships/hyperlink" Target="https://github.com/tdhock/change-tutoria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ndfonline.com/doi/abs/10.1080/01621459.2012.737745" TargetMode="External"/><Relationship Id="rId2" Type="http://schemas.openxmlformats.org/officeDocument/2006/relationships/hyperlink" Target="https://www.jstatsoft.org/article/view/v058i0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.springer.com/article/10.1007/s11222-016-9687-5" TargetMode="External"/><Relationship Id="rId4" Type="http://schemas.openxmlformats.org/officeDocument/2006/relationships/hyperlink" Target="http://dx.doi.org/10.1080/10618600.2015.111644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troCptWorkshop_Mod_files/figure-pptx/unnamed-chunk-2-2.png">
            <a:extLst>
              <a:ext uri="{FF2B5EF4-FFF2-40B4-BE49-F238E27FC236}">
                <a16:creationId xmlns:a16="http://schemas.microsoft.com/office/drawing/2014/main" id="{14BDCEC5-AAD7-4FCA-82BB-CEF07DBF5EBB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26000" y="0"/>
            <a:ext cx="2743200" cy="274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5076" y="7543800"/>
            <a:ext cx="8534400" cy="954504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endParaRPr dirty="0"/>
          </a:p>
        </p:txBody>
      </p:sp>
      <p:pic>
        <p:nvPicPr>
          <p:cNvPr id="5" name="Picture 4" descr="IntroCptWorkshop_Mod_files/figure-pptx/unnamed-chunk-2-1.png">
            <a:extLst>
              <a:ext uri="{FF2B5EF4-FFF2-40B4-BE49-F238E27FC236}">
                <a16:creationId xmlns:a16="http://schemas.microsoft.com/office/drawing/2014/main" id="{104D4944-2D5F-41DD-B589-CE621FD8AAD7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2876551" cy="28765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01374"/>
            <a:ext cx="10363200" cy="147002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pPr marL="0" lvl="0" indent="0">
              <a:buNone/>
            </a:pPr>
            <a:r>
              <a:rPr dirty="0"/>
              <a:t>Introduction to Changepoint Analysis</a:t>
            </a:r>
          </a:p>
        </p:txBody>
      </p:sp>
      <p:pic>
        <p:nvPicPr>
          <p:cNvPr id="7" name="Picture 6" descr="IntroCptWorkshop_Mod_files/figure-pptx/unnamed-chunk-2-3.png">
            <a:extLst>
              <a:ext uri="{FF2B5EF4-FFF2-40B4-BE49-F238E27FC236}">
                <a16:creationId xmlns:a16="http://schemas.microsoft.com/office/drawing/2014/main" id="{A23424FD-3D6D-48CC-B0F8-56D2B4711074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6674" y="3993183"/>
            <a:ext cx="2743201" cy="274320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 7" descr="IntroCptWorkshop_Mod_files/figure-pptx/unnamed-chunk-4-2.png">
            <a:extLst>
              <a:ext uri="{FF2B5EF4-FFF2-40B4-BE49-F238E27FC236}">
                <a16:creationId xmlns:a16="http://schemas.microsoft.com/office/drawing/2014/main" id="{4C3A6A8F-9E4E-4269-9319-FC66ADA00437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453095" y="4165487"/>
            <a:ext cx="2516105" cy="25161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09" y="734190"/>
            <a:ext cx="9510282" cy="5780075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Today we will use the</a:t>
            </a:r>
          </a:p>
          <a:p>
            <a:pPr marL="857250" lvl="1" indent="-457200">
              <a:buFontTx/>
              <a:buChar char="•"/>
            </a:pPr>
            <a:r>
              <a:rPr dirty="0">
                <a:latin typeface="Courier"/>
              </a:rPr>
              <a:t>library(changepoint)</a:t>
            </a:r>
          </a:p>
          <a:p>
            <a:pPr marL="857250" lvl="1" indent="-457200">
              <a:buFontTx/>
              <a:buChar char="•"/>
            </a:pPr>
            <a:r>
              <a:rPr dirty="0">
                <a:latin typeface="Courier"/>
              </a:rPr>
              <a:t>library(changepoint.np)</a:t>
            </a:r>
          </a:p>
          <a:p>
            <a:pPr marL="0" lvl="0" indent="0">
              <a:buNone/>
            </a:pPr>
            <a:r>
              <a:rPr dirty="0"/>
              <a:t>packages.</a:t>
            </a:r>
          </a:p>
          <a:p>
            <a:pPr marL="0" lvl="0" indent="0">
              <a:buNone/>
            </a:pPr>
            <a:r>
              <a:rPr dirty="0"/>
              <a:t>Other notable </a:t>
            </a:r>
            <a:r>
              <a:rPr dirty="0">
                <a:latin typeface="Courier"/>
              </a:rPr>
              <a:t>R</a:t>
            </a:r>
            <a:r>
              <a:rPr dirty="0"/>
              <a:t> packages are available for changepoint analysis including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 err="1">
                <a:latin typeface="Courier"/>
              </a:rPr>
              <a:t>strucchange</a:t>
            </a:r>
            <a:r>
              <a:rPr dirty="0"/>
              <a:t> - for changes in regression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 err="1">
                <a:latin typeface="Courier"/>
              </a:rPr>
              <a:t>bcp</a:t>
            </a:r>
            <a:r>
              <a:rPr dirty="0"/>
              <a:t> - if you want to be Bayesian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 err="1">
                <a:latin typeface="Courier"/>
              </a:rPr>
              <a:t>cpm</a:t>
            </a:r>
            <a:r>
              <a:rPr dirty="0"/>
              <a:t> - for online changes (</a:t>
            </a:r>
            <a:r>
              <a:rPr dirty="0" err="1">
                <a:latin typeface="Courier"/>
              </a:rPr>
              <a:t>changepoint.online</a:t>
            </a:r>
            <a:r>
              <a:rPr dirty="0"/>
              <a:t> coming soon)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 err="1">
                <a:latin typeface="Courier"/>
              </a:rPr>
              <a:t>EnvCpt</a:t>
            </a:r>
            <a:r>
              <a:rPr dirty="0"/>
              <a:t> - for testing between changes in mean, trend and/or AR(1) structure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Single Changepoint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23470" y="734190"/>
                <a:ext cx="6470520" cy="5780075"/>
              </a:xfrm>
            </p:spPr>
            <p:txBody>
              <a:bodyPr/>
              <a:lstStyle/>
              <a:p>
                <a:pPr marL="0" lvl="0" indent="0">
                  <a:buNone/>
                </a:pPr>
                <a:r>
                  <a:rPr dirty="0"/>
                  <a:t>Assume we have time-series data where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/>
                        <m:t>N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dirty="0"/>
              </a:p>
              <a:p>
                <a:pPr marL="0" lvl="0" indent="0">
                  <a:buNone/>
                </a:pPr>
                <a:r>
                  <a:rPr dirty="0"/>
                  <a:t>but where the means,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dirty="0"/>
                  <a:t>, are piecewise constant through time with a single change.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23470" y="734190"/>
                <a:ext cx="6470520" cy="5780075"/>
              </a:xfrm>
              <a:blipFill>
                <a:blip r:embed="rId2"/>
                <a:stretch>
                  <a:fillRect l="-2354" t="-1370" r="-2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IntroCptWorkshop_Mod_files/figure-pptx/unnamed-chunk-6-1.png">
            <a:extLst>
              <a:ext uri="{FF2B5EF4-FFF2-40B4-BE49-F238E27FC236}">
                <a16:creationId xmlns:a16="http://schemas.microsoft.com/office/drawing/2014/main" id="{7539EDA9-6DE0-45EC-801C-9033D723F37F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9927" t="19104" r="8171" b="14178"/>
          <a:stretch/>
        </p:blipFill>
        <p:spPr bwMode="auto">
          <a:xfrm>
            <a:off x="182879" y="734190"/>
            <a:ext cx="4732638" cy="38553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Single Changepoint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406916-3BB5-4A66-82FF-F1AB4B2ED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80" y="949147"/>
            <a:ext cx="8960661" cy="552133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7A7F3-C5CC-4155-9C55-393FBAE17D89}"/>
              </a:ext>
            </a:extLst>
          </p:cNvPr>
          <p:cNvSpPr txBox="1"/>
          <p:nvPr/>
        </p:nvSpPr>
        <p:spPr>
          <a:xfrm>
            <a:off x="9181070" y="1730631"/>
            <a:ext cx="2109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Cost of Whole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C7274-729C-4994-8F64-CD4057D5305A}"/>
              </a:ext>
            </a:extLst>
          </p:cNvPr>
          <p:cNvSpPr txBox="1"/>
          <p:nvPr/>
        </p:nvSpPr>
        <p:spPr>
          <a:xfrm>
            <a:off x="9428204" y="1375844"/>
            <a:ext cx="1408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285646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Single Changepoint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0086" y="734190"/>
                <a:ext cx="7903904" cy="57800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lang="en-US" sz="2400" dirty="0"/>
                  <a:t>We want to infer the number and position of the points at which the mean changes. One approach:</a:t>
                </a:r>
              </a:p>
              <a:p>
                <a:pPr marL="0" lvl="0" indent="0">
                  <a:buNone/>
                </a:pPr>
                <a:endParaRPr lang="en-US" sz="2400" dirty="0"/>
              </a:p>
              <a:p>
                <a:pPr marL="0" lvl="0" indent="0">
                  <a:buNone/>
                </a:pPr>
                <a:r>
                  <a:rPr lang="en-US" sz="2400" b="1" dirty="0"/>
                  <a:t>Likelihood Ratio Test</a:t>
                </a:r>
              </a:p>
              <a:p>
                <a:pPr marL="0" lvl="0" indent="0">
                  <a:buNone/>
                </a:pPr>
                <a:r>
                  <a:rPr lang="en-US" sz="2400" dirty="0"/>
                  <a:t>To detect a single changepoint we can use the (log-)likelihood ratio test statistic: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lang="en-US" sz="2400"/>
                            <m:t>max</m:t>
                          </m:r>
                        </m:e>
                        <m:lim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𝜏</m:t>
                          </m:r>
                        </m:lim>
                      </m:limLow>
                      <m:r>
                        <a:rPr lang="ar-AE" sz="2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  <a:p>
                <a:pPr marL="0" lvl="0" indent="0">
                  <a:buNone/>
                </a:pPr>
                <a:endParaRPr lang="ar-AE" sz="2400" dirty="0"/>
              </a:p>
              <a:p>
                <a:pPr marL="0" lvl="0" indent="0">
                  <a:buNone/>
                </a:pPr>
                <a:r>
                  <a:rPr lang="en-US" sz="2400" dirty="0"/>
                  <a:t>We infer a changepoint if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𝐿𝑅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for some (suitably chosen)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. If we infer a changepoint its position is estimated as</a:t>
                </a:r>
              </a:p>
              <a:p>
                <a:pPr marL="0" lvl="0" indent="0">
                  <a:buNone/>
                </a:pPr>
                <a:endParaRPr lang="en-US" sz="24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argmax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sz="240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ar-A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ar-AE" sz="2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ar-AE" sz="240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0086" y="734190"/>
                <a:ext cx="7903904" cy="5780075"/>
              </a:xfrm>
              <a:blipFill>
                <a:blip r:embed="rId2"/>
                <a:stretch>
                  <a:fillRect l="-1234" t="-843" r="-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IntroCptWorkshop_Mod_files/figure-pptx/unnamed-chunk-6-1.png">
            <a:extLst>
              <a:ext uri="{FF2B5EF4-FFF2-40B4-BE49-F238E27FC236}">
                <a16:creationId xmlns:a16="http://schemas.microsoft.com/office/drawing/2014/main" id="{08E8C9B5-75F6-4755-9A8E-852E54B5C39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l="9927" t="19104" r="8171" b="14178"/>
          <a:stretch/>
        </p:blipFill>
        <p:spPr bwMode="auto">
          <a:xfrm>
            <a:off x="182879" y="734190"/>
            <a:ext cx="3907207" cy="385530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599" y="45720"/>
            <a:ext cx="5288391" cy="54864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Finding a single change</a:t>
            </a:r>
          </a:p>
        </p:txBody>
      </p:sp>
      <p:pic>
        <p:nvPicPr>
          <p:cNvPr id="5" name="movie1_H.265">
            <a:hlinkClick r:id="" action="ppaction://media"/>
            <a:extLst>
              <a:ext uri="{FF2B5EF4-FFF2-40B4-BE49-F238E27FC236}">
                <a16:creationId xmlns:a16="http://schemas.microsoft.com/office/drawing/2014/main" id="{AFC07125-2B82-482E-B13D-A1032A2BD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5720"/>
            <a:ext cx="6705599" cy="6705599"/>
          </a:xfrm>
          <a:prstGeom prst="rect">
            <a:avLst/>
          </a:prstGeom>
        </p:spPr>
      </p:pic>
      <p:pic>
        <p:nvPicPr>
          <p:cNvPr id="6" name="Picture 1" descr="IntroCptWorkshop_Mod_files/figure-pptx/unnamed-chunk-8-1.png">
            <a:extLst>
              <a:ext uri="{FF2B5EF4-FFF2-40B4-BE49-F238E27FC236}">
                <a16:creationId xmlns:a16="http://schemas.microsoft.com/office/drawing/2014/main" id="{361150AD-272B-48E5-ACBF-1AE8F13FF466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413500" y="1079500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Finding a single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90621" y="734190"/>
                <a:ext cx="8603369" cy="5780075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buNone/>
                </a:pPr>
                <a:r>
                  <a:rPr dirty="0"/>
                  <a:t>How do we know if the changepoint found is “significant” or not?</a:t>
                </a:r>
              </a:p>
              <a:p>
                <a:pPr lvl="1"/>
                <a:r>
                  <a:rPr dirty="0"/>
                  <a:t>We also calculate the cost of the whole data with no change</a:t>
                </a:r>
              </a:p>
              <a:p>
                <a:pPr lvl="1"/>
                <a:r>
                  <a:rPr dirty="0"/>
                  <a:t>If the difference is </a:t>
                </a:r>
                <a:r>
                  <a:rPr b="1" dirty="0"/>
                  <a:t>large enough</a:t>
                </a:r>
                <a:r>
                  <a:rPr dirty="0"/>
                  <a:t> then we say there is a change</a:t>
                </a:r>
              </a:p>
              <a:p>
                <a:pPr marL="0" lvl="0" indent="0">
                  <a:buNone/>
                </a:pPr>
                <a:r>
                  <a:rPr dirty="0"/>
                  <a:t>In practice </a:t>
                </a:r>
                <a:r>
                  <a:rPr b="1" dirty="0"/>
                  <a:t>large enough</a:t>
                </a:r>
                <a:r>
                  <a:rPr dirty="0"/>
                  <a:t> is hard to define as it is application dependent.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/>
                  <a:t>The default in the </a:t>
                </a:r>
                <a:r>
                  <a:rPr dirty="0">
                    <a:latin typeface="Courier"/>
                  </a:rPr>
                  <a:t>changepoint</a:t>
                </a:r>
                <a:r>
                  <a:rPr dirty="0"/>
                  <a:t> package is MBIC - a Modified Bayesian Information Criterion.</a:t>
                </a:r>
                <a:endParaRPr lang="en-US" dirty="0"/>
              </a:p>
              <a:p>
                <a:pPr marL="0" lvl="0" indent="0"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dirty="0"/>
                  <a:t>This will not be appropriate for all data sets! More later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90621" y="734190"/>
                <a:ext cx="8603369" cy="5780075"/>
              </a:xfrm>
              <a:blipFill>
                <a:blip r:embed="rId2"/>
                <a:stretch>
                  <a:fillRect l="-1629" t="-2740" r="-2195" b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changepoint</a:t>
            </a:r>
            <a:r>
              <a:t> R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>
                <a:latin typeface="Courier"/>
              </a:rPr>
              <a:t>changepoint</a:t>
            </a:r>
            <a:r>
              <a:rPr dirty="0"/>
              <a:t> R package contains 3 wrapper functions:</a:t>
            </a:r>
          </a:p>
          <a:p>
            <a:pPr lvl="1"/>
            <a:r>
              <a:rPr dirty="0" err="1">
                <a:latin typeface="Courier"/>
              </a:rPr>
              <a:t>cpt.mean</a:t>
            </a:r>
            <a:r>
              <a:rPr dirty="0"/>
              <a:t> - mean only changes</a:t>
            </a:r>
          </a:p>
          <a:p>
            <a:pPr lvl="1"/>
            <a:r>
              <a:rPr dirty="0" err="1">
                <a:latin typeface="Courier"/>
              </a:rPr>
              <a:t>cpt.var</a:t>
            </a:r>
            <a:r>
              <a:rPr dirty="0"/>
              <a:t> - variance only changes</a:t>
            </a:r>
          </a:p>
          <a:p>
            <a:pPr lvl="1"/>
            <a:r>
              <a:rPr dirty="0" err="1">
                <a:latin typeface="Courier"/>
              </a:rPr>
              <a:t>cpt.meanvar</a:t>
            </a:r>
            <a:r>
              <a:rPr dirty="0"/>
              <a:t> - mean and variance changes</a:t>
            </a:r>
          </a:p>
          <a:p>
            <a:pPr marL="0" lvl="0" indent="0">
              <a:buNone/>
            </a:pPr>
            <a:r>
              <a:rPr dirty="0"/>
              <a:t>The package also contains:</a:t>
            </a:r>
          </a:p>
          <a:p>
            <a:pPr lvl="1"/>
            <a:r>
              <a:rPr dirty="0"/>
              <a:t>functions/methods for the </a:t>
            </a:r>
            <a:r>
              <a:rPr dirty="0" err="1">
                <a:latin typeface="Courier"/>
              </a:rPr>
              <a:t>cpt</a:t>
            </a:r>
            <a:r>
              <a:rPr dirty="0"/>
              <a:t> S4 class</a:t>
            </a:r>
          </a:p>
          <a:p>
            <a:pPr lvl="1"/>
            <a:r>
              <a:rPr dirty="0"/>
              <a:t>5 data sets</a:t>
            </a:r>
          </a:p>
          <a:p>
            <a:pPr lvl="1"/>
            <a:r>
              <a:rPr dirty="0"/>
              <a:t>other R functions that are made available for those who know what they are doing and might want to extend/modify the package.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</a:t>
            </a:r>
            <a:r>
              <a:rPr>
                <a:latin typeface="Courier"/>
              </a:rPr>
              <a:t>cpt</a:t>
            </a:r>
            <a:r>
              <a:t>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S4 class</a:t>
            </a:r>
          </a:p>
          <a:p>
            <a:pPr lvl="1"/>
            <a:r>
              <a:t>Slots store all the information from the analysis</a:t>
            </a:r>
          </a:p>
          <a:p>
            <a:pPr lvl="2"/>
            <a:r>
              <a:t>e.g. </a:t>
            </a:r>
            <a:r>
              <a:rPr>
                <a:latin typeface="Courier"/>
              </a:rPr>
              <a:t>data.set</a:t>
            </a:r>
            <a:r>
              <a:t>, </a:t>
            </a:r>
            <a:r>
              <a:rPr>
                <a:latin typeface="Courier"/>
              </a:rPr>
              <a:t>cpts</a:t>
            </a:r>
            <a:r>
              <a:t>, </a:t>
            </a:r>
            <a:r>
              <a:rPr>
                <a:latin typeface="Courier"/>
              </a:rPr>
              <a:t>param.est</a:t>
            </a:r>
            <a:r>
              <a:t>, </a:t>
            </a:r>
            <a:r>
              <a:rPr>
                <a:latin typeface="Courier"/>
              </a:rPr>
              <a:t>pen.value</a:t>
            </a:r>
            <a:r>
              <a:t>, </a:t>
            </a:r>
            <a:r>
              <a:rPr>
                <a:latin typeface="Courier"/>
              </a:rPr>
              <a:t>ncpts.max</a:t>
            </a:r>
          </a:p>
          <a:p>
            <a:pPr lvl="1"/>
            <a:r>
              <a:t>Slots are accessed via their names e.g. </a:t>
            </a:r>
            <a:r>
              <a:rPr>
                <a:latin typeface="Courier"/>
              </a:rPr>
              <a:t>cpts(x)</a:t>
            </a:r>
          </a:p>
          <a:p>
            <a:pPr lvl="1"/>
            <a:r>
              <a:t>Standard methods are available for the class e.g. </a:t>
            </a:r>
            <a:r>
              <a:rPr>
                <a:latin typeface="Courier"/>
              </a:rPr>
              <a:t>plot</a:t>
            </a:r>
            <a:r>
              <a:t>, </a:t>
            </a:r>
            <a:r>
              <a:rPr>
                <a:latin typeface="Courier"/>
              </a:rPr>
              <a:t>summary</a:t>
            </a:r>
          </a:p>
          <a:p>
            <a:pPr lvl="1"/>
            <a:r>
              <a:t>Additional generic functions are available e.g. </a:t>
            </a:r>
            <a:r>
              <a:rPr>
                <a:latin typeface="Courier"/>
              </a:rPr>
              <a:t>seg.len</a:t>
            </a:r>
            <a:r>
              <a:t>, </a:t>
            </a:r>
            <a:r>
              <a:rPr>
                <a:latin typeface="Courier"/>
              </a:rPr>
              <a:t>ncpts</a:t>
            </a:r>
          </a:p>
          <a:p>
            <a:pPr lvl="1"/>
            <a:r>
              <a:t>Each core function outputs a </a:t>
            </a:r>
            <a:r>
              <a:rPr>
                <a:latin typeface="Courier"/>
              </a:rPr>
              <a:t>cpt</a:t>
            </a:r>
            <a:r>
              <a:t> object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cpt.mean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870114"/>
            <a:ext cx="11277600" cy="5780075"/>
          </a:xfrm>
        </p:spPr>
        <p:txBody>
          <a:bodyPr>
            <a:normAutofit/>
          </a:bodyPr>
          <a:lstStyle/>
          <a:p>
            <a:pPr marL="1890713" lvl="0" indent="-1890713">
              <a:buNone/>
            </a:pPr>
            <a:r>
              <a:rPr sz="2800" dirty="0" err="1">
                <a:latin typeface="Courier"/>
              </a:rPr>
              <a:t>cpt.mean</a:t>
            </a:r>
            <a:r>
              <a:rPr sz="2800" dirty="0">
                <a:latin typeface="Courier"/>
              </a:rPr>
              <a:t>(data, penalty="MBIC", </a:t>
            </a:r>
            <a:r>
              <a:rPr sz="2800" dirty="0" err="1">
                <a:latin typeface="Courier"/>
              </a:rPr>
              <a:t>pen.value</a:t>
            </a:r>
            <a:r>
              <a:rPr sz="2800" dirty="0">
                <a:latin typeface="Courier"/>
              </a:rPr>
              <a:t>=0, method="AMOC", Q=5, </a:t>
            </a:r>
            <a:r>
              <a:rPr sz="2800" dirty="0" err="1">
                <a:latin typeface="Courier"/>
              </a:rPr>
              <a:t>test.stat</a:t>
            </a:r>
            <a:r>
              <a:rPr sz="2800" dirty="0">
                <a:latin typeface="Courier"/>
              </a:rPr>
              <a:t>="Normal", class=TRUE, </a:t>
            </a:r>
            <a:r>
              <a:rPr sz="2800" dirty="0" err="1">
                <a:latin typeface="Courier"/>
              </a:rPr>
              <a:t>param.estimates</a:t>
            </a:r>
            <a:r>
              <a:rPr sz="2800" dirty="0">
                <a:latin typeface="Courier"/>
              </a:rPr>
              <a:t>=</a:t>
            </a:r>
            <a:r>
              <a:rPr sz="2800" dirty="0" err="1">
                <a:latin typeface="Courier"/>
              </a:rPr>
              <a:t>TRUE,minseglen</a:t>
            </a:r>
            <a:r>
              <a:rPr sz="2800" dirty="0">
                <a:latin typeface="Courier"/>
              </a:rPr>
              <a:t>=1)</a:t>
            </a:r>
          </a:p>
          <a:p>
            <a:pPr lvl="1"/>
            <a:r>
              <a:rPr sz="2400" dirty="0">
                <a:latin typeface="Courier"/>
              </a:rPr>
              <a:t>data</a:t>
            </a:r>
            <a:r>
              <a:rPr sz="2400" dirty="0"/>
              <a:t> - vector or </a:t>
            </a:r>
            <a:r>
              <a:rPr sz="2400" dirty="0" err="1">
                <a:latin typeface="Courier"/>
              </a:rPr>
              <a:t>ts</a:t>
            </a:r>
            <a:r>
              <a:rPr sz="2400" dirty="0"/>
              <a:t> object</a:t>
            </a:r>
          </a:p>
          <a:p>
            <a:pPr lvl="1"/>
            <a:r>
              <a:rPr sz="2400" dirty="0">
                <a:latin typeface="Courier"/>
              </a:rPr>
              <a:t>penalty</a:t>
            </a:r>
            <a:r>
              <a:rPr sz="2400" dirty="0"/>
              <a:t> - cut-off point, </a:t>
            </a:r>
            <a:r>
              <a:rPr sz="2400" b="1" dirty="0"/>
              <a:t>MBIC</a:t>
            </a:r>
            <a:r>
              <a:rPr sz="2400" dirty="0"/>
              <a:t>, SIC, BIC, </a:t>
            </a:r>
            <a:r>
              <a:rPr sz="2400" strike="sngStrike" dirty="0"/>
              <a:t>AIC</a:t>
            </a:r>
            <a:r>
              <a:rPr sz="2400" dirty="0"/>
              <a:t>, Hannan-Quinn, Asymptotic, Manual.</a:t>
            </a:r>
          </a:p>
          <a:p>
            <a:pPr lvl="1"/>
            <a:r>
              <a:rPr sz="2400" dirty="0" err="1">
                <a:latin typeface="Courier"/>
              </a:rPr>
              <a:t>pen.value</a:t>
            </a:r>
            <a:r>
              <a:rPr sz="2400" dirty="0"/>
              <a:t> - Type I error for Asymptotic, number or character for manual.</a:t>
            </a:r>
          </a:p>
          <a:p>
            <a:pPr lvl="1"/>
            <a:r>
              <a:rPr sz="2400" dirty="0">
                <a:latin typeface="Courier"/>
              </a:rPr>
              <a:t>method</a:t>
            </a:r>
            <a:r>
              <a:rPr sz="2400" dirty="0"/>
              <a:t> - AMOC, PELT, </a:t>
            </a:r>
            <a:r>
              <a:rPr sz="2400" dirty="0" err="1"/>
              <a:t>SegNeigh</a:t>
            </a:r>
            <a:r>
              <a:rPr sz="2400" dirty="0"/>
              <a:t>, </a:t>
            </a:r>
            <a:r>
              <a:rPr sz="2400" dirty="0" err="1"/>
              <a:t>BinSeg</a:t>
            </a:r>
            <a:r>
              <a:rPr sz="2400" dirty="0"/>
              <a:t>.</a:t>
            </a:r>
          </a:p>
          <a:p>
            <a:pPr lvl="1"/>
            <a:r>
              <a:rPr sz="2400" dirty="0">
                <a:latin typeface="Courier"/>
              </a:rPr>
              <a:t>Q</a:t>
            </a:r>
            <a:r>
              <a:rPr sz="2400" dirty="0"/>
              <a:t> - max number of changes for </a:t>
            </a:r>
            <a:r>
              <a:rPr sz="2400" dirty="0" err="1"/>
              <a:t>SegNeigh</a:t>
            </a:r>
            <a:r>
              <a:rPr sz="2400" dirty="0"/>
              <a:t> or </a:t>
            </a:r>
            <a:r>
              <a:rPr sz="2400" dirty="0" err="1"/>
              <a:t>BinSeg</a:t>
            </a:r>
            <a:r>
              <a:rPr sz="2400" dirty="0"/>
              <a:t>.</a:t>
            </a:r>
          </a:p>
          <a:p>
            <a:pPr lvl="1"/>
            <a:r>
              <a:rPr sz="2400" dirty="0" err="1">
                <a:latin typeface="Courier"/>
              </a:rPr>
              <a:t>test.stat</a:t>
            </a:r>
            <a:r>
              <a:rPr sz="2400" dirty="0"/>
              <a:t> - Test statistic</a:t>
            </a:r>
            <a:r>
              <a:rPr lang="en-US" sz="2400" dirty="0"/>
              <a:t>/distribution of the data</a:t>
            </a:r>
            <a:r>
              <a:rPr sz="2400" dirty="0"/>
              <a:t>, Normal or CUSUM.</a:t>
            </a:r>
          </a:p>
          <a:p>
            <a:pPr lvl="1"/>
            <a:r>
              <a:rPr sz="2400" dirty="0">
                <a:latin typeface="Courier"/>
              </a:rPr>
              <a:t>class</a:t>
            </a:r>
            <a:r>
              <a:rPr sz="2400" dirty="0"/>
              <a:t> - return a </a:t>
            </a:r>
            <a:r>
              <a:rPr sz="2400" dirty="0" err="1">
                <a:latin typeface="Courier"/>
              </a:rPr>
              <a:t>cpt</a:t>
            </a:r>
            <a:r>
              <a:rPr sz="2400" dirty="0"/>
              <a:t> object or not.</a:t>
            </a:r>
          </a:p>
          <a:p>
            <a:pPr lvl="1"/>
            <a:r>
              <a:rPr sz="2400" dirty="0" err="1">
                <a:latin typeface="Courier"/>
              </a:rPr>
              <a:t>param.estimates</a:t>
            </a:r>
            <a:r>
              <a:rPr sz="2400" dirty="0"/>
              <a:t> - return parameter estimates or not.</a:t>
            </a:r>
          </a:p>
          <a:p>
            <a:pPr lvl="1"/>
            <a:r>
              <a:rPr sz="2400" dirty="0" err="1">
                <a:latin typeface="Courier"/>
              </a:rPr>
              <a:t>minseglen</a:t>
            </a:r>
            <a:r>
              <a:rPr sz="2400" dirty="0"/>
              <a:t> - minimum number of data points between changes.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CptWorkshop_Mod_files/figure-pptx/unnamed-chunk-10-1.png">
            <a:extLst>
              <a:ext uri="{FF2B5EF4-FFF2-40B4-BE49-F238E27FC236}">
                <a16:creationId xmlns:a16="http://schemas.microsoft.com/office/drawing/2014/main" id="{463BB719-FC3E-4D92-9370-59834DB1C97F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11211" y="1079500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Single Change in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0919" y="734190"/>
            <a:ext cx="7113071" cy="57800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400" i="1" dirty="0"/>
              <a:t>IMPORTANT</a:t>
            </a:r>
            <a:r>
              <a:rPr sz="2400" dirty="0"/>
              <a:t>: The </a:t>
            </a:r>
            <a:r>
              <a:rPr sz="2400" dirty="0" err="1">
                <a:latin typeface="Courier"/>
              </a:rPr>
              <a:t>cpt.mean</a:t>
            </a:r>
            <a:r>
              <a:rPr sz="2400" dirty="0"/>
              <a:t> function assumes that the variance of a time series is 1. If this is not the case then you need to scale the data prior to analysis.</a:t>
            </a:r>
          </a:p>
          <a:p>
            <a:pPr lvl="0" indent="0">
              <a:buNone/>
            </a:pPr>
            <a:r>
              <a:rPr sz="2400"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sz="2400" dirty="0">
                <a:latin typeface="Courier"/>
              </a:rPr>
              <a:t>)</a:t>
            </a:r>
            <a:br>
              <a:rPr sz="2400" dirty="0"/>
            </a:br>
            <a:r>
              <a:rPr sz="2400" dirty="0">
                <a:latin typeface="Courier"/>
              </a:rPr>
              <a:t>m1</a:t>
            </a:r>
            <a:r>
              <a:rPr sz="2400" dirty="0">
                <a:solidFill>
                  <a:srgbClr val="007020"/>
                </a:solidFill>
                <a:latin typeface="Courier"/>
              </a:rPr>
              <a:t>=</a:t>
            </a:r>
            <a:r>
              <a:rPr sz="2400" dirty="0">
                <a:solidFill>
                  <a:srgbClr val="06287E"/>
                </a:solidFill>
                <a:latin typeface="Courier"/>
              </a:rPr>
              <a:t>c</a:t>
            </a:r>
            <a:r>
              <a:rPr sz="2400" dirty="0">
                <a:latin typeface="Courier"/>
              </a:rPr>
              <a:t>(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400" dirty="0">
                <a:latin typeface="Courier"/>
              </a:rPr>
              <a:t>,</a:t>
            </a:r>
            <a:r>
              <a:rPr sz="2400" dirty="0">
                <a:solidFill>
                  <a:srgbClr val="40A070"/>
                </a:solidFill>
                <a:latin typeface="Courier"/>
              </a:rPr>
              <a:t>0</a:t>
            </a:r>
            <a:r>
              <a:rPr sz="2400" dirty="0">
                <a:latin typeface="Courier"/>
              </a:rPr>
              <a:t>,</a:t>
            </a:r>
            <a:r>
              <a:rPr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sz="2400" dirty="0">
                <a:latin typeface="Courier"/>
              </a:rPr>
              <a:t>),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2400" dirty="0">
                <a:latin typeface="Courier"/>
              </a:rPr>
              <a:t>(</a:t>
            </a:r>
            <a:r>
              <a:rPr sz="24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2400" dirty="0">
                <a:latin typeface="Courier"/>
              </a:rPr>
              <a:t>,</a:t>
            </a:r>
            <a:r>
              <a:rPr sz="2400" dirty="0">
                <a:solidFill>
                  <a:srgbClr val="40A070"/>
                </a:solidFill>
                <a:latin typeface="Courier"/>
              </a:rPr>
              <a:t>5</a:t>
            </a:r>
            <a:r>
              <a:rPr sz="2400" dirty="0">
                <a:latin typeface="Courier"/>
              </a:rPr>
              <a:t>,</a:t>
            </a:r>
            <a:r>
              <a:rPr sz="2400" dirty="0">
                <a:solidFill>
                  <a:srgbClr val="40A070"/>
                </a:solidFill>
                <a:latin typeface="Courier"/>
              </a:rPr>
              <a:t>1</a:t>
            </a:r>
            <a:r>
              <a:rPr sz="2400" dirty="0">
                <a:latin typeface="Courier"/>
              </a:rPr>
              <a:t>))</a:t>
            </a:r>
            <a:br>
              <a:rPr sz="2400" dirty="0"/>
            </a:br>
            <a:r>
              <a:rPr sz="2400" dirty="0">
                <a:latin typeface="Courier"/>
              </a:rPr>
              <a:t>m1.amoc</a:t>
            </a:r>
            <a:r>
              <a:rPr sz="2400" dirty="0">
                <a:solidFill>
                  <a:srgbClr val="007020"/>
                </a:solidFill>
                <a:latin typeface="Courier"/>
              </a:rPr>
              <a:t>=</a:t>
            </a:r>
            <a:r>
              <a:rPr sz="2400" dirty="0" err="1">
                <a:solidFill>
                  <a:srgbClr val="06287E"/>
                </a:solidFill>
                <a:latin typeface="Courier"/>
              </a:rPr>
              <a:t>cpt.mean</a:t>
            </a:r>
            <a:r>
              <a:rPr sz="2400" dirty="0">
                <a:latin typeface="Courier"/>
              </a:rPr>
              <a:t>(m1)</a:t>
            </a:r>
            <a:br>
              <a:rPr sz="2400" dirty="0"/>
            </a:br>
            <a:r>
              <a:rPr sz="2400" dirty="0" err="1">
                <a:solidFill>
                  <a:srgbClr val="06287E"/>
                </a:solidFill>
                <a:latin typeface="Courier"/>
              </a:rPr>
              <a:t>cpts</a:t>
            </a:r>
            <a:r>
              <a:rPr sz="2400" dirty="0">
                <a:latin typeface="Courier"/>
              </a:rPr>
              <a:t>(m1.amoc)</a:t>
            </a:r>
          </a:p>
          <a:p>
            <a:pPr lvl="0" indent="0">
              <a:buNone/>
            </a:pPr>
            <a:r>
              <a:rPr sz="2400" dirty="0">
                <a:latin typeface="Courier"/>
              </a:rPr>
              <a:t>## [1] 100</a:t>
            </a:r>
            <a:endParaRPr lang="en-US" sz="2400" dirty="0">
              <a:latin typeface="Courier"/>
            </a:endParaRPr>
          </a:p>
          <a:p>
            <a:pPr indent="0">
              <a:buNone/>
            </a:pPr>
            <a:r>
              <a:rPr lang="en-US" sz="2400" dirty="0">
                <a:solidFill>
                  <a:srgbClr val="06287E"/>
                </a:solidFill>
                <a:latin typeface="Courier"/>
              </a:rPr>
              <a:t>plot</a:t>
            </a:r>
            <a:r>
              <a:rPr lang="en-US" sz="2400" dirty="0">
                <a:latin typeface="Courier"/>
              </a:rPr>
              <a:t>(m1.amoc)</a:t>
            </a:r>
          </a:p>
          <a:p>
            <a:pPr lvl="0" indent="0">
              <a:buNone/>
            </a:pPr>
            <a:endParaRPr sz="2400" dirty="0">
              <a:latin typeface="Couri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Video Tutorials: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NHS-R Community Conference 2020. Introduction to changepoint analysis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https://www.youtube.com/watch?v=WelmlZK5G2Y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Roboto" panose="02000000000000000000" pitchFamily="2" charset="0"/>
              </a:rPr>
              <a:t>useR</a:t>
            </a:r>
            <a:r>
              <a:rPr lang="en-US" b="0" i="0" dirty="0">
                <a:effectLst/>
                <a:latin typeface="Roboto" panose="02000000000000000000" pitchFamily="2" charset="0"/>
              </a:rPr>
              <a:t>! International R User 2017 Conference Introduction to optimal changepoint detection algorithms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https://www.youtube.com/watch?v=I7jUBro78RM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Git-Repos for the tutorials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https://github.com/tdhock/change-tutorial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https://github.com/rkillick/intro-changepoint-course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6609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CptWorkshop_Mod_files/figure-pptx/unnamed-chunk-11-1.png">
            <a:extLst>
              <a:ext uri="{FF2B5EF4-FFF2-40B4-BE49-F238E27FC236}">
                <a16:creationId xmlns:a16="http://schemas.microsoft.com/office/drawing/2014/main" id="{337A58E5-CB53-4A6C-B2BB-2D50A3EBFA55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8685" y="2225441"/>
            <a:ext cx="10814629" cy="463255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Task: GP Weekly Appts.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Data from NHS Digital, weekly number of appointments (for all types) between Nov 2017 and Oct 2018.</a:t>
            </a:r>
          </a:p>
          <a:p>
            <a:pPr lvl="0" indent="0">
              <a:buNone/>
            </a:pPr>
            <a:r>
              <a:rPr sz="2800" dirty="0">
                <a:solidFill>
                  <a:srgbClr val="06287E"/>
                </a:solidFill>
                <a:latin typeface="Courier"/>
              </a:rPr>
              <a:t>load</a:t>
            </a:r>
            <a:r>
              <a:rPr sz="2800" dirty="0">
                <a:latin typeface="Courier"/>
              </a:rPr>
              <a:t>(</a:t>
            </a:r>
            <a:r>
              <a:rPr lang="en-US" sz="2800" dirty="0">
                <a:solidFill>
                  <a:srgbClr val="4070A0"/>
                </a:solidFill>
                <a:latin typeface="Courier"/>
              </a:rPr>
              <a:t>'GPvisitsWeekNov1718</a:t>
            </a:r>
            <a:r>
              <a:rPr sz="2800" dirty="0">
                <a:solidFill>
                  <a:srgbClr val="4070A0"/>
                </a:solidFill>
                <a:latin typeface="Courier"/>
              </a:rPr>
              <a:t>.Rdata'</a:t>
            </a:r>
            <a:r>
              <a:rPr sz="2800" dirty="0">
                <a:latin typeface="Courier"/>
              </a:rPr>
              <a:t>)</a:t>
            </a:r>
            <a:br>
              <a:rPr sz="2800" dirty="0"/>
            </a:br>
            <a:r>
              <a:rPr sz="2800" dirty="0" err="1">
                <a:solidFill>
                  <a:srgbClr val="06287E"/>
                </a:solidFill>
                <a:latin typeface="Courier"/>
              </a:rPr>
              <a:t>ts.plot</a:t>
            </a:r>
            <a:r>
              <a:rPr sz="2800" dirty="0">
                <a:latin typeface="Courier"/>
              </a:rPr>
              <a:t>(GPvisitsWeekNov1718)</a:t>
            </a:r>
            <a:endParaRPr lang="en-US" sz="2800" dirty="0">
              <a:latin typeface="Courier"/>
            </a:endParaRPr>
          </a:p>
          <a:p>
            <a:pPr marL="0" lvl="0" indent="0">
              <a:buNone/>
            </a:pPr>
            <a:r>
              <a:rPr lang="en-US" sz="2800" dirty="0"/>
              <a:t>Is there a change?</a:t>
            </a:r>
          </a:p>
          <a:p>
            <a:pPr lvl="0" indent="0">
              <a:buNone/>
            </a:pPr>
            <a:endParaRPr sz="2800" dirty="0">
              <a:latin typeface="Couri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Task: GP Weekly Appts.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Use the </a:t>
            </a:r>
            <a:r>
              <a:rPr dirty="0" err="1">
                <a:latin typeface="Courier"/>
              </a:rPr>
              <a:t>cpt.mean</a:t>
            </a:r>
            <a:r>
              <a:rPr dirty="0"/>
              <a:t> function to see if there is evidence for a change in mean in the weekly GP appointment data.</a:t>
            </a:r>
          </a:p>
          <a:p>
            <a:pPr lvl="0" indent="0">
              <a:buNone/>
            </a:pPr>
            <a:r>
              <a:rPr dirty="0">
                <a:solidFill>
                  <a:srgbClr val="06287E"/>
                </a:solidFill>
                <a:latin typeface="Courier"/>
              </a:rPr>
              <a:t>load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'GPvisitsWeekNov1718.Rdata'</a:t>
            </a:r>
            <a:r>
              <a:rPr dirty="0">
                <a:latin typeface="Courier"/>
              </a:rPr>
              <a:t>)</a:t>
            </a:r>
          </a:p>
          <a:p>
            <a:pPr marL="0" lvl="0" indent="0">
              <a:buNone/>
            </a:pPr>
            <a:r>
              <a:rPr dirty="0"/>
              <a:t>If you identify a change, where is it and what are the pre and post change means?</a:t>
            </a:r>
          </a:p>
          <a:p>
            <a:pPr marL="0" lvl="0" indent="0">
              <a:buNone/>
            </a:pPr>
            <a:r>
              <a:rPr dirty="0"/>
              <a:t>Don’t forget to</a:t>
            </a:r>
          </a:p>
          <a:p>
            <a:pPr lvl="0" indent="0">
              <a:buNone/>
            </a:pPr>
            <a:r>
              <a:rPr dirty="0">
                <a:solidFill>
                  <a:srgbClr val="06287E"/>
                </a:solidFill>
                <a:latin typeface="Courier"/>
              </a:rPr>
              <a:t>library</a:t>
            </a:r>
            <a:r>
              <a:rPr dirty="0">
                <a:latin typeface="Courier"/>
              </a:rPr>
              <a:t>(changepoint)</a:t>
            </a:r>
          </a:p>
          <a:p>
            <a:pPr marL="0" lvl="0" indent="0">
              <a:buNone/>
            </a:pPr>
            <a:r>
              <a:rPr dirty="0"/>
              <a:t>before you start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Task: GP Weekly Appts.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832" y="4268132"/>
            <a:ext cx="8603369" cy="149742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800" dirty="0"/>
              <a:t>Does it has the variance of 1?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4B82-9132-472E-BD08-8522C61B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5" y="669425"/>
            <a:ext cx="9695284" cy="3371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D7D332-1D6B-4C1A-B06A-9AEF7267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3" y="4817691"/>
            <a:ext cx="9861365" cy="18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IntroCptWorkshop_Mod_files/figure-pptx/unnamed-chunk-14-1.png"/>
          <p:cNvPicPr>
            <a:picLocks noGrp="1" noChangeAspect="1"/>
          </p:cNvPicPr>
          <p:nvPr/>
        </p:nvPicPr>
        <p:blipFill rotWithShape="1">
          <a:blip r:embed="rId2"/>
          <a:srcRect t="18143" b="15315"/>
          <a:stretch/>
        </p:blipFill>
        <p:spPr bwMode="auto">
          <a:xfrm>
            <a:off x="1920102" y="747582"/>
            <a:ext cx="8351795" cy="55575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Multiple Changepoints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9979" y="45720"/>
            <a:ext cx="5144011" cy="54864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Multiple Changepoints</a:t>
            </a:r>
          </a:p>
        </p:txBody>
      </p:sp>
      <p:pic>
        <p:nvPicPr>
          <p:cNvPr id="3" name="movie2_H.265">
            <a:hlinkClick r:id="" action="ppaction://media"/>
            <a:extLst>
              <a:ext uri="{FF2B5EF4-FFF2-40B4-BE49-F238E27FC236}">
                <a16:creationId xmlns:a16="http://schemas.microsoft.com/office/drawing/2014/main" id="{85CFC26D-A2C6-471F-B241-39AF90671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45721"/>
            <a:ext cx="6627796" cy="6627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DE1A79-1391-48DF-9F5F-F68A68C54F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27797" y="734190"/>
                <a:ext cx="5366193" cy="5780075"/>
              </a:xfrm>
            </p:spPr>
            <p:txBody>
              <a:bodyPr/>
              <a:lstStyle/>
              <a:p>
                <a:pPr lvl="1"/>
                <a:r>
                  <a:rPr dirty="0"/>
                  <a:t>What are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dirty="0"/>
                  <a:t>?</a:t>
                </a:r>
              </a:p>
              <a:p>
                <a:pPr lvl="1"/>
                <a:r>
                  <a:rPr dirty="0"/>
                  <a:t>What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dirty="0"/>
                  <a:t>?</a:t>
                </a:r>
              </a:p>
              <a:p>
                <a:pPr lvl="1"/>
                <a:r>
                  <a:rPr dirty="0"/>
                  <a:t>For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dirty="0"/>
                  <a:t> data points 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dirty="0"/>
                  <a:t> possible solutions</a:t>
                </a:r>
              </a:p>
              <a:p>
                <a:pPr lvl="1"/>
                <a:r>
                  <a:rPr dirty="0"/>
                  <a:t>If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dirty="0"/>
                  <a:t> is known there are still </a:t>
                </a:r>
                <a14:m>
                  <m:oMath xmlns:m="http://schemas.openxmlformats.org/officeDocument/2006/math"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dirty="0"/>
                  <a:t> solutions</a:t>
                </a:r>
              </a:p>
              <a:p>
                <a:pPr lvl="1"/>
                <a:r>
                  <a:rPr dirty="0"/>
                  <a:t>If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r>
                  <a:rPr dirty="0"/>
                  <a:t> and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𝑚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  <m:r>
                      <a:rPr>
                        <a:latin typeface="Cambria Math" panose="02040503050406030204" pitchFamily="18" charset="0"/>
                      </a:rPr>
                      <m:t>607755</m:t>
                    </m:r>
                    <m:r>
                      <a:rPr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</m:oMath>
                </a14:m>
                <a:r>
                  <a:rPr dirty="0"/>
                  <a:t> solutions</a:t>
                </a:r>
              </a:p>
              <a:p>
                <a:pPr lvl="1"/>
                <a:r>
                  <a:rPr dirty="0"/>
                  <a:t>How do we search the solution space efficiently?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5DE1A79-1391-48DF-9F5F-F68A68C54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7797" y="734190"/>
                <a:ext cx="5366193" cy="5780075"/>
              </a:xfrm>
              <a:blipFill>
                <a:blip r:embed="rId5"/>
                <a:stretch>
                  <a:fillRect t="-9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Methods in </a:t>
            </a:r>
            <a:r>
              <a:rPr>
                <a:latin typeface="Courier"/>
              </a:rPr>
              <a:t>changepoint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t>At Most One Change (</a:t>
                </a:r>
                <a:r>
                  <a:rPr>
                    <a:latin typeface="Courier"/>
                  </a:rPr>
                  <a:t>AMOC</a:t>
                </a:r>
                <a:r>
                  <a:t>)</a:t>
                </a:r>
              </a:p>
              <a:p>
                <a:pPr marL="0" lvl="0" indent="0">
                  <a:buNone/>
                </a:pPr>
                <a:r>
                  <a:rPr i="1"/>
                  <a:t>Approximate</a:t>
                </a:r>
                <a:r>
                  <a:t> but computationally </a:t>
                </a:r>
                <a:r>
                  <a:rPr b="1"/>
                  <a:t>fast</a:t>
                </a:r>
                <a:r>
                  <a:t>:</a:t>
                </a:r>
              </a:p>
              <a:p>
                <a:pPr lvl="1"/>
                <a:r>
                  <a:t>Binary Segmenation (</a:t>
                </a:r>
                <a:r>
                  <a:rPr>
                    <a:latin typeface="Courier"/>
                  </a:rPr>
                  <a:t>BinSeg</a:t>
                </a:r>
                <a:r>
                  <a:t>) (Scott and Knott (1974)) which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m:rPr>
                            <m:nor/>
                          </m:rPr>
                          <a:rPr/>
                          <m:t>log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t> in CPU time.</a:t>
                </a:r>
              </a:p>
              <a:p>
                <a:pPr marL="0" lvl="0" indent="0">
                  <a:buNone/>
                </a:pPr>
                <a:r>
                  <a:rPr i="1"/>
                  <a:t>Slower</a:t>
                </a:r>
                <a:r>
                  <a:t> but </a:t>
                </a:r>
                <a:r>
                  <a:rPr b="1"/>
                  <a:t>exact</a:t>
                </a:r>
                <a:r>
                  <a:t>:</a:t>
                </a:r>
              </a:p>
              <a:p>
                <a:pPr lvl="1"/>
                <a:r>
                  <a:t>Segment Neighbourhood (</a:t>
                </a:r>
                <a:r>
                  <a:rPr>
                    <a:latin typeface="Courier"/>
                  </a:rPr>
                  <a:t>SegNeigh</a:t>
                </a:r>
                <a:r>
                  <a:t>) (Auger and Lawrence (1989)) is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𝑄</m:t>
                        </m:r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t>.</a:t>
                </a:r>
              </a:p>
              <a:p>
                <a:pPr marL="0" lvl="0" indent="0">
                  <a:buNone/>
                </a:pPr>
                <a:r>
                  <a:rPr b="1"/>
                  <a:t>Fast</a:t>
                </a:r>
                <a:r>
                  <a:t> and </a:t>
                </a:r>
                <a:r>
                  <a:rPr b="1"/>
                  <a:t>exact</a:t>
                </a:r>
                <a:r>
                  <a:t>:</a:t>
                </a:r>
              </a:p>
              <a:p>
                <a:pPr lvl="1"/>
                <a:r>
                  <a:t>Pruned Exact Linear Time (</a:t>
                </a:r>
                <a:r>
                  <a:rPr>
                    <a:latin typeface="Courier"/>
                  </a:rPr>
                  <a:t>PELT</a:t>
                </a:r>
                <a:r>
                  <a:t>) (Killick et al. (2012)) At worst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t>. For linear penalties , scaling changes,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1" t="-1264" b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 err="1"/>
              <a:t>cpt.var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622" y="776402"/>
            <a:ext cx="8603369" cy="5780075"/>
          </a:xfrm>
        </p:spPr>
        <p:txBody>
          <a:bodyPr>
            <a:normAutofit lnSpcReduction="10000"/>
          </a:bodyPr>
          <a:lstStyle/>
          <a:p>
            <a:pPr marL="519113" lvl="0" indent="-519113">
              <a:buNone/>
            </a:pPr>
            <a:r>
              <a:rPr dirty="0" err="1">
                <a:latin typeface="Courier"/>
              </a:rPr>
              <a:t>cpt.var</a:t>
            </a:r>
            <a:r>
              <a:rPr dirty="0">
                <a:latin typeface="Courier"/>
              </a:rPr>
              <a:t>(data, penalty, </a:t>
            </a:r>
            <a:r>
              <a:rPr dirty="0" err="1">
                <a:latin typeface="Courier"/>
              </a:rPr>
              <a:t>pen.value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know.mean</a:t>
            </a:r>
            <a:r>
              <a:rPr dirty="0">
                <a:latin typeface="Courier"/>
              </a:rPr>
              <a:t>=FALSE, mu=NA, method, Q, </a:t>
            </a:r>
            <a:r>
              <a:rPr dirty="0" err="1">
                <a:latin typeface="Courier"/>
              </a:rPr>
              <a:t>test.stat</a:t>
            </a:r>
            <a:r>
              <a:rPr dirty="0">
                <a:latin typeface="Courier"/>
              </a:rPr>
              <a:t>="Normal", class, </a:t>
            </a:r>
            <a:r>
              <a:rPr dirty="0" err="1">
                <a:latin typeface="Courier"/>
              </a:rPr>
              <a:t>param.estimates</a:t>
            </a:r>
            <a:r>
              <a:rPr dirty="0">
                <a:latin typeface="Courier"/>
              </a:rPr>
              <a:t>, </a:t>
            </a:r>
            <a:r>
              <a:rPr dirty="0" err="1">
                <a:latin typeface="Courier"/>
              </a:rPr>
              <a:t>minseglen</a:t>
            </a:r>
            <a:r>
              <a:rPr dirty="0">
                <a:latin typeface="Courier"/>
              </a:rPr>
              <a:t>=2)</a:t>
            </a:r>
          </a:p>
          <a:p>
            <a:pPr marL="0" lvl="0" indent="0">
              <a:buNone/>
            </a:pPr>
            <a:r>
              <a:rPr dirty="0"/>
              <a:t>Majority of arguments are the same as for </a:t>
            </a:r>
            <a:r>
              <a:rPr dirty="0" err="1">
                <a:latin typeface="Courier"/>
              </a:rPr>
              <a:t>cpt.mean</a:t>
            </a:r>
            <a:endParaRPr dirty="0">
              <a:latin typeface="Courier"/>
            </a:endParaRPr>
          </a:p>
          <a:p>
            <a:pPr lvl="1"/>
            <a:r>
              <a:rPr dirty="0" err="1">
                <a:latin typeface="Courier"/>
              </a:rPr>
              <a:t>know.mean</a:t>
            </a:r>
            <a:r>
              <a:rPr dirty="0"/>
              <a:t> - if known we don’t count it as an estimated parameter when calculating penalties.</a:t>
            </a:r>
          </a:p>
          <a:p>
            <a:pPr lvl="1"/>
            <a:r>
              <a:rPr dirty="0">
                <a:latin typeface="Courier"/>
              </a:rPr>
              <a:t>mu</a:t>
            </a:r>
            <a:r>
              <a:rPr dirty="0"/>
              <a:t> - Mean if known.</a:t>
            </a:r>
          </a:p>
          <a:p>
            <a:pPr lvl="1"/>
            <a:r>
              <a:rPr dirty="0" err="1">
                <a:latin typeface="Courier"/>
              </a:rPr>
              <a:t>test.stat</a:t>
            </a:r>
            <a:r>
              <a:rPr dirty="0"/>
              <a:t> - Normal or CSS (cumulative sums of squares)</a:t>
            </a:r>
          </a:p>
          <a:p>
            <a:pPr lvl="1"/>
            <a:r>
              <a:rPr dirty="0" err="1">
                <a:latin typeface="Courier"/>
              </a:rPr>
              <a:t>minseglen</a:t>
            </a:r>
            <a:r>
              <a:rPr dirty="0"/>
              <a:t> - Default is 2</a:t>
            </a:r>
          </a:p>
        </p:txBody>
      </p:sp>
      <p:pic>
        <p:nvPicPr>
          <p:cNvPr id="4" name="Picture 3" descr="IntroCptWorkshop_Mod_files/figure-pptx/unnamed-chunk-2-2.png">
            <a:extLst>
              <a:ext uri="{FF2B5EF4-FFF2-40B4-BE49-F238E27FC236}">
                <a16:creationId xmlns:a16="http://schemas.microsoft.com/office/drawing/2014/main" id="{61EA9E4B-EFCB-4579-A4D2-0D7B2D14B2F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76402"/>
            <a:ext cx="2965622" cy="40505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CptWorkshop_Mod_files/figure-pptx/unnamed-chunk-17-1.png">
            <a:extLst>
              <a:ext uri="{FF2B5EF4-FFF2-40B4-BE49-F238E27FC236}">
                <a16:creationId xmlns:a16="http://schemas.microsoft.com/office/drawing/2014/main" id="{D078E8AB-C8D5-47D1-9029-56522E4D4A8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23779" b="20526"/>
          <a:stretch/>
        </p:blipFill>
        <p:spPr bwMode="auto">
          <a:xfrm>
            <a:off x="1586471" y="4806778"/>
            <a:ext cx="8597900" cy="205122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Changes in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43" y="734191"/>
            <a:ext cx="11549147" cy="4072588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800"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v1</a:t>
            </a:r>
            <a:r>
              <a:rPr sz="1800" dirty="0">
                <a:solidFill>
                  <a:srgbClr val="007020"/>
                </a:solidFill>
                <a:latin typeface="Courier"/>
              </a:rPr>
              <a:t>=</a:t>
            </a:r>
            <a:r>
              <a:rPr sz="1800" dirty="0">
                <a:solidFill>
                  <a:srgbClr val="06287E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),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),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</a:t>
            </a:r>
            <a:r>
              <a:rPr sz="1800" dirty="0">
                <a:latin typeface="Courier"/>
              </a:rPr>
              <a:t>), </a:t>
            </a:r>
            <a:br>
              <a:rPr sz="1800" dirty="0"/>
            </a:br>
            <a:r>
              <a:rPr sz="1800" dirty="0">
                <a:latin typeface="Courier"/>
              </a:rPr>
              <a:t>    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9</a:t>
            </a:r>
            <a:r>
              <a:rPr sz="1800" dirty="0">
                <a:latin typeface="Courier"/>
              </a:rPr>
              <a:t>))</a:t>
            </a:r>
            <a:br>
              <a:rPr sz="1800" dirty="0"/>
            </a:br>
            <a:r>
              <a:rPr sz="1800" dirty="0">
                <a:latin typeface="Courier"/>
              </a:rPr>
              <a:t>v1.man</a:t>
            </a:r>
            <a:r>
              <a:rPr sz="1800" dirty="0">
                <a:solidFill>
                  <a:srgbClr val="007020"/>
                </a:solidFill>
                <a:latin typeface="Courier"/>
              </a:rPr>
              <a:t>=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cpt.var</a:t>
            </a:r>
            <a:r>
              <a:rPr sz="1800" dirty="0">
                <a:latin typeface="Courier"/>
              </a:rPr>
              <a:t>(v1,</a:t>
            </a:r>
            <a:r>
              <a:rPr sz="18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'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PELT'</a:t>
            </a:r>
            <a:r>
              <a:rPr sz="1800" dirty="0" err="1">
                <a:latin typeface="Courier"/>
              </a:rPr>
              <a:t>,</a:t>
            </a:r>
            <a:r>
              <a:rPr sz="1800" dirty="0" err="1">
                <a:solidFill>
                  <a:srgbClr val="7D9029"/>
                </a:solidFill>
                <a:latin typeface="Courier"/>
              </a:rPr>
              <a:t>penalty</a:t>
            </a:r>
            <a:r>
              <a:rPr sz="1800" dirty="0">
                <a:solidFill>
                  <a:srgbClr val="7D9029"/>
                </a:solidFill>
                <a:latin typeface="Courier"/>
              </a:rPr>
              <a:t>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'Manual'</a:t>
            </a:r>
            <a:r>
              <a:rPr sz="1800" dirty="0">
                <a:latin typeface="Courier"/>
              </a:rPr>
              <a:t>,</a:t>
            </a:r>
            <a:br>
              <a:rPr sz="1800" dirty="0"/>
            </a:br>
            <a:r>
              <a:rPr sz="1800" dirty="0">
                <a:latin typeface="Courier"/>
              </a:rPr>
              <a:t>     </a:t>
            </a:r>
            <a:r>
              <a:rPr sz="1800" dirty="0" err="1">
                <a:solidFill>
                  <a:srgbClr val="7D9029"/>
                </a:solidFill>
                <a:latin typeface="Courier"/>
              </a:rPr>
              <a:t>pen.value</a:t>
            </a:r>
            <a:r>
              <a:rPr sz="1800" dirty="0">
                <a:solidFill>
                  <a:srgbClr val="7D9029"/>
                </a:solidFill>
                <a:latin typeface="Courier"/>
              </a:rPr>
              <a:t>=</a:t>
            </a:r>
            <a:r>
              <a:rPr sz="1800" dirty="0">
                <a:solidFill>
                  <a:srgbClr val="4070A0"/>
                </a:solidFill>
                <a:latin typeface="Courier"/>
              </a:rPr>
              <a:t>'2*log(n)'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 err="1">
                <a:solidFill>
                  <a:srgbClr val="06287E"/>
                </a:solidFill>
                <a:latin typeface="Courier"/>
              </a:rPr>
              <a:t>cpts</a:t>
            </a:r>
            <a:r>
              <a:rPr sz="1800" dirty="0">
                <a:latin typeface="Courier"/>
              </a:rPr>
              <a:t>(v1.man)</a:t>
            </a:r>
            <a:br>
              <a:rPr sz="1800" dirty="0"/>
            </a:br>
            <a:r>
              <a:rPr sz="1800" dirty="0" err="1">
                <a:solidFill>
                  <a:srgbClr val="06287E"/>
                </a:solidFill>
                <a:latin typeface="Courier"/>
              </a:rPr>
              <a:t>param.est</a:t>
            </a:r>
            <a:r>
              <a:rPr sz="1800" dirty="0">
                <a:latin typeface="Courier"/>
              </a:rPr>
              <a:t>(v1.man)</a:t>
            </a:r>
          </a:p>
          <a:p>
            <a:pPr lvl="0" indent="0">
              <a:buNone/>
            </a:pPr>
            <a:r>
              <a:rPr sz="1800" dirty="0">
                <a:latin typeface="Courier"/>
              </a:rPr>
              <a:t>## [1] 102 200
## $variance
## [1]  0.8007158  3.6933616 92.3876410
## 
## $mean
## [1] 0.1986058</a:t>
            </a:r>
            <a:endParaRPr lang="en-US" sz="1800" dirty="0">
              <a:latin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FE032-4C34-4942-A5C6-A7C74B018111}"/>
              </a:ext>
            </a:extLst>
          </p:cNvPr>
          <p:cNvSpPr txBox="1"/>
          <p:nvPr/>
        </p:nvSpPr>
        <p:spPr>
          <a:xfrm>
            <a:off x="6641756" y="3837283"/>
            <a:ext cx="6116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sz="1800" dirty="0"/>
              <a:t>Ratios of true variances (4, 25, 0.81)</a:t>
            </a:r>
          </a:p>
          <a:p>
            <a:pPr lvl="0" indent="0">
              <a:buNone/>
            </a:pPr>
            <a:r>
              <a:rPr lang="en-US" sz="1800" dirty="0">
                <a:solidFill>
                  <a:srgbClr val="06287E"/>
                </a:solidFill>
                <a:latin typeface="Courier"/>
              </a:rPr>
              <a:t>plot</a:t>
            </a:r>
            <a:r>
              <a:rPr lang="en-US" sz="1800" dirty="0">
                <a:latin typeface="Courier"/>
              </a:rPr>
              <a:t>(v1.man,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cpt.width=</a:t>
            </a:r>
            <a:r>
              <a:rPr lang="en-US" sz="1800" dirty="0">
                <a:solidFill>
                  <a:srgbClr val="40A070"/>
                </a:solidFill>
                <a:latin typeface="Courier"/>
              </a:rPr>
              <a:t>3</a:t>
            </a:r>
            <a:r>
              <a:rPr lang="en-US" sz="1800"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cpt.meanvar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1989" y="734190"/>
            <a:ext cx="9362001" cy="5780075"/>
          </a:xfrm>
        </p:spPr>
        <p:txBody>
          <a:bodyPr/>
          <a:lstStyle/>
          <a:p>
            <a:pPr marL="630238" lvl="0" indent="-630238">
              <a:buNone/>
            </a:pPr>
            <a:r>
              <a:rPr dirty="0" err="1">
                <a:latin typeface="Courier"/>
              </a:rPr>
              <a:t>cpt.meanvar</a:t>
            </a:r>
            <a:r>
              <a:rPr dirty="0">
                <a:latin typeface="Courier"/>
              </a:rPr>
              <a:t>(data, penalty, </a:t>
            </a:r>
            <a:r>
              <a:rPr dirty="0" err="1">
                <a:latin typeface="Courier"/>
              </a:rPr>
              <a:t>pen.value</a:t>
            </a:r>
            <a:r>
              <a:rPr dirty="0">
                <a:latin typeface="Courier"/>
              </a:rPr>
              <a:t>, method, Q, </a:t>
            </a:r>
            <a:r>
              <a:rPr dirty="0" err="1">
                <a:latin typeface="Courier"/>
              </a:rPr>
              <a:t>test.stat</a:t>
            </a:r>
            <a:r>
              <a:rPr dirty="0">
                <a:latin typeface="Courier"/>
              </a:rPr>
              <a:t>="Normal", class, </a:t>
            </a:r>
            <a:r>
              <a:rPr dirty="0" err="1">
                <a:latin typeface="Courier"/>
              </a:rPr>
              <a:t>param.estimates</a:t>
            </a:r>
            <a:r>
              <a:rPr dirty="0">
                <a:latin typeface="Courier"/>
              </a:rPr>
              <a:t>, shape=1,minseglen=2)</a:t>
            </a:r>
          </a:p>
          <a:p>
            <a:pPr marL="0" lvl="0" indent="0">
              <a:buNone/>
            </a:pPr>
            <a:r>
              <a:rPr dirty="0"/>
              <a:t>Again the same underlying structure as </a:t>
            </a:r>
            <a:r>
              <a:rPr dirty="0" err="1">
                <a:latin typeface="Courier"/>
              </a:rPr>
              <a:t>cpt.mean</a:t>
            </a:r>
            <a:r>
              <a:rPr dirty="0"/>
              <a:t>.</a:t>
            </a:r>
          </a:p>
          <a:p>
            <a:pPr lvl="1"/>
            <a:r>
              <a:rPr dirty="0" err="1">
                <a:latin typeface="Courier"/>
              </a:rPr>
              <a:t>test.stat</a:t>
            </a:r>
            <a:r>
              <a:rPr dirty="0"/>
              <a:t> - choice of Normal, Gamma, Exponential, Poisson.</a:t>
            </a:r>
          </a:p>
          <a:p>
            <a:pPr lvl="1"/>
            <a:r>
              <a:rPr dirty="0">
                <a:latin typeface="Courier"/>
              </a:rPr>
              <a:t>shape</a:t>
            </a:r>
            <a:r>
              <a:rPr dirty="0"/>
              <a:t> - assumed shape parameter for Gamma.</a:t>
            </a:r>
          </a:p>
          <a:p>
            <a:pPr lvl="1"/>
            <a:r>
              <a:rPr dirty="0" err="1">
                <a:latin typeface="Courier"/>
              </a:rPr>
              <a:t>minseglen</a:t>
            </a:r>
            <a:r>
              <a:rPr dirty="0"/>
              <a:t> - minimum segment length of 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CptWorkshop_Mod_files/figure-pptx/unnamed-chunk-19-1.png">
            <a:extLst>
              <a:ext uri="{FF2B5EF4-FFF2-40B4-BE49-F238E27FC236}">
                <a16:creationId xmlns:a16="http://schemas.microsoft.com/office/drawing/2014/main" id="{AB75A22A-3BE4-48C3-9E80-C74453A2F467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735765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Mean &amp;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5253" y="734190"/>
            <a:ext cx="6408737" cy="5780075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2000"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</a:t>
            </a:r>
            <a:r>
              <a:rPr sz="2000" dirty="0">
                <a:latin typeface="Courier"/>
              </a:rPr>
              <a:t>)</a:t>
            </a:r>
            <a:br>
              <a:rPr sz="2000" dirty="0"/>
            </a:br>
            <a:r>
              <a:rPr sz="2000" dirty="0">
                <a:latin typeface="Courier"/>
              </a:rPr>
              <a:t>mv1</a:t>
            </a:r>
            <a:r>
              <a:rPr sz="2000" dirty="0">
                <a:solidFill>
                  <a:srgbClr val="007020"/>
                </a:solidFill>
                <a:latin typeface="Courier"/>
              </a:rPr>
              <a:t>=</a:t>
            </a:r>
            <a:r>
              <a:rPr sz="2000" dirty="0">
                <a:solidFill>
                  <a:srgbClr val="06287E"/>
                </a:solidFill>
                <a:latin typeface="Courier"/>
              </a:rPr>
              <a:t>c</a:t>
            </a:r>
            <a:r>
              <a:rPr sz="2000" dirty="0">
                <a:latin typeface="Courier"/>
              </a:rPr>
              <a:t>(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rexp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50</a:t>
            </a:r>
            <a:r>
              <a:rPr sz="2000" dirty="0">
                <a:latin typeface="Courier"/>
              </a:rPr>
              <a:t>,</a:t>
            </a:r>
            <a:r>
              <a:rPr sz="2000" dirty="0">
                <a:solidFill>
                  <a:srgbClr val="7D9029"/>
                </a:solidFill>
                <a:latin typeface="Courier"/>
              </a:rPr>
              <a:t>rate=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</a:t>
            </a:r>
            <a:r>
              <a:rPr sz="2000" dirty="0">
                <a:latin typeface="Courier"/>
              </a:rPr>
              <a:t>),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rexp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50</a:t>
            </a:r>
            <a:r>
              <a:rPr sz="2000" dirty="0">
                <a:latin typeface="Courier"/>
              </a:rPr>
              <a:t>,</a:t>
            </a:r>
            <a:r>
              <a:rPr sz="2000" dirty="0">
                <a:solidFill>
                  <a:srgbClr val="40A070"/>
                </a:solidFill>
                <a:latin typeface="Courier"/>
              </a:rPr>
              <a:t>5</a:t>
            </a:r>
            <a:r>
              <a:rPr sz="2000" dirty="0">
                <a:latin typeface="Courier"/>
              </a:rPr>
              <a:t>),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rexp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50</a:t>
            </a:r>
            <a:r>
              <a:rPr sz="2000" dirty="0">
                <a:latin typeface="Courier"/>
              </a:rPr>
              <a:t>,</a:t>
            </a:r>
            <a:r>
              <a:rPr sz="2000" dirty="0">
                <a:solidFill>
                  <a:srgbClr val="40A070"/>
                </a:solidFill>
                <a:latin typeface="Courier"/>
              </a:rPr>
              <a:t>2</a:t>
            </a:r>
            <a:r>
              <a:rPr sz="2000" dirty="0">
                <a:latin typeface="Courier"/>
              </a:rPr>
              <a:t>),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rexp</a:t>
            </a:r>
            <a:r>
              <a:rPr sz="2000" dirty="0">
                <a:latin typeface="Courier"/>
              </a:rPr>
              <a:t>(</a:t>
            </a:r>
            <a:r>
              <a:rPr sz="2000" dirty="0">
                <a:solidFill>
                  <a:srgbClr val="40A070"/>
                </a:solidFill>
                <a:latin typeface="Courier"/>
              </a:rPr>
              <a:t>50</a:t>
            </a:r>
            <a:r>
              <a:rPr sz="2000" dirty="0">
                <a:latin typeface="Courier"/>
              </a:rPr>
              <a:t>,</a:t>
            </a:r>
            <a:r>
              <a:rPr sz="2000" dirty="0">
                <a:solidFill>
                  <a:srgbClr val="40A070"/>
                </a:solidFill>
                <a:latin typeface="Courier"/>
              </a:rPr>
              <a:t>7</a:t>
            </a:r>
            <a:r>
              <a:rPr sz="2000" dirty="0">
                <a:latin typeface="Courier"/>
              </a:rPr>
              <a:t>))</a:t>
            </a:r>
            <a:br>
              <a:rPr sz="2000" dirty="0"/>
            </a:br>
            <a:r>
              <a:rPr sz="2000" dirty="0">
                <a:latin typeface="Courier"/>
              </a:rPr>
              <a:t>mv1.pelt</a:t>
            </a:r>
            <a:r>
              <a:rPr sz="2000" dirty="0">
                <a:solidFill>
                  <a:srgbClr val="007020"/>
                </a:solidFill>
                <a:latin typeface="Courier"/>
              </a:rPr>
              <a:t>=</a:t>
            </a:r>
            <a:r>
              <a:rPr sz="2000" dirty="0" err="1">
                <a:solidFill>
                  <a:srgbClr val="06287E"/>
                </a:solidFill>
                <a:latin typeface="Courier"/>
              </a:rPr>
              <a:t>cpt.meanvar</a:t>
            </a:r>
            <a:r>
              <a:rPr sz="2000" dirty="0">
                <a:latin typeface="Courier"/>
              </a:rPr>
              <a:t>(mv1,</a:t>
            </a:r>
            <a:endParaRPr lang="en-US" sz="2000" dirty="0">
              <a:latin typeface="Courier"/>
            </a:endParaRPr>
          </a:p>
          <a:p>
            <a:pPr lvl="0" indent="0">
              <a:buNone/>
            </a:pPr>
            <a:r>
              <a:rPr lang="en-US" sz="2000" dirty="0">
                <a:solidFill>
                  <a:srgbClr val="7D9029"/>
                </a:solidFill>
                <a:latin typeface="Courier"/>
              </a:rPr>
              <a:t>      </a:t>
            </a:r>
            <a:r>
              <a:rPr sz="2000" dirty="0" err="1">
                <a:solidFill>
                  <a:srgbClr val="7D9029"/>
                </a:solidFill>
                <a:latin typeface="Courier"/>
              </a:rPr>
              <a:t>test.stat</a:t>
            </a:r>
            <a:r>
              <a:rPr sz="2000" dirty="0">
                <a:solidFill>
                  <a:srgbClr val="7D9029"/>
                </a:solidFill>
                <a:latin typeface="Courier"/>
              </a:rPr>
              <a:t>=</a:t>
            </a:r>
            <a:r>
              <a:rPr sz="2000" dirty="0">
                <a:solidFill>
                  <a:srgbClr val="4070A0"/>
                </a:solidFill>
                <a:latin typeface="Courier"/>
              </a:rPr>
              <a:t>'Exponential'</a:t>
            </a:r>
            <a:r>
              <a:rPr sz="2000" dirty="0">
                <a:latin typeface="Courier"/>
              </a:rPr>
              <a:t>,</a:t>
            </a:r>
            <a:br>
              <a:rPr sz="2000" dirty="0"/>
            </a:br>
            <a:r>
              <a:rPr sz="2000" dirty="0">
                <a:latin typeface="Courier"/>
              </a:rPr>
              <a:t>   </a:t>
            </a:r>
            <a:r>
              <a:rPr lang="en-US" sz="2000" dirty="0">
                <a:latin typeface="Courier"/>
              </a:rPr>
              <a:t>  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sz="2000" dirty="0">
                <a:solidFill>
                  <a:srgbClr val="4070A0"/>
                </a:solidFill>
                <a:latin typeface="Courier"/>
              </a:rPr>
              <a:t>'</a:t>
            </a:r>
            <a:r>
              <a:rPr sz="2000" dirty="0" err="1">
                <a:solidFill>
                  <a:srgbClr val="4070A0"/>
                </a:solidFill>
                <a:latin typeface="Courier"/>
              </a:rPr>
              <a:t>BinSeg</a:t>
            </a:r>
            <a:r>
              <a:rPr sz="2000" dirty="0">
                <a:solidFill>
                  <a:srgbClr val="4070A0"/>
                </a:solidFill>
                <a:latin typeface="Courier"/>
              </a:rPr>
              <a:t>’</a:t>
            </a:r>
            <a:r>
              <a:rPr sz="2000" dirty="0">
                <a:latin typeface="Courier"/>
              </a:rPr>
              <a:t>,</a:t>
            </a:r>
            <a:endParaRPr lang="en-US" sz="2000" dirty="0">
              <a:latin typeface="Courier"/>
            </a:endParaRPr>
          </a:p>
          <a:p>
            <a:pPr lvl="0" indent="0">
              <a:buNone/>
            </a:pPr>
            <a:r>
              <a:rPr lang="en-US" sz="2000" dirty="0">
                <a:solidFill>
                  <a:srgbClr val="7D9029"/>
                </a:solidFill>
                <a:latin typeface="Courier"/>
              </a:rPr>
              <a:t>      </a:t>
            </a:r>
            <a:r>
              <a:rPr sz="2000" dirty="0">
                <a:solidFill>
                  <a:srgbClr val="7D9029"/>
                </a:solidFill>
                <a:latin typeface="Courier"/>
              </a:rPr>
              <a:t>Q=</a:t>
            </a:r>
            <a:r>
              <a:rPr sz="2000" dirty="0">
                <a:solidFill>
                  <a:srgbClr val="40A070"/>
                </a:solidFill>
                <a:latin typeface="Courier"/>
              </a:rPr>
              <a:t>10</a:t>
            </a:r>
            <a:r>
              <a:rPr sz="2000" dirty="0">
                <a:latin typeface="Courier"/>
              </a:rPr>
              <a:t>,</a:t>
            </a:r>
            <a:r>
              <a:rPr sz="2000" dirty="0">
                <a:solidFill>
                  <a:srgbClr val="7D9029"/>
                </a:solidFill>
                <a:latin typeface="Courier"/>
              </a:rPr>
              <a:t>penalty=</a:t>
            </a:r>
            <a:r>
              <a:rPr sz="2000" dirty="0">
                <a:solidFill>
                  <a:srgbClr val="4070A0"/>
                </a:solidFill>
                <a:latin typeface="Courier"/>
              </a:rPr>
              <a:t>"SIC"</a:t>
            </a:r>
            <a:r>
              <a:rPr sz="2000" dirty="0">
                <a:latin typeface="Courier"/>
              </a:rPr>
              <a:t>)</a:t>
            </a:r>
            <a:br>
              <a:rPr sz="2000" dirty="0"/>
            </a:br>
            <a:r>
              <a:rPr sz="2000" dirty="0" err="1">
                <a:solidFill>
                  <a:srgbClr val="06287E"/>
                </a:solidFill>
                <a:latin typeface="Courier"/>
              </a:rPr>
              <a:t>cpts</a:t>
            </a:r>
            <a:r>
              <a:rPr sz="2000" dirty="0">
                <a:latin typeface="Courier"/>
              </a:rPr>
              <a:t>(mv1.pelt)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[1]  50 100 150</a:t>
            </a:r>
          </a:p>
          <a:p>
            <a:pPr lvl="0" indent="0">
              <a:buNone/>
            </a:pPr>
            <a:r>
              <a:rPr sz="2000" dirty="0" err="1">
                <a:solidFill>
                  <a:srgbClr val="06287E"/>
                </a:solidFill>
                <a:latin typeface="Courier"/>
              </a:rPr>
              <a:t>param.est</a:t>
            </a:r>
            <a:r>
              <a:rPr sz="2000" dirty="0">
                <a:latin typeface="Courier"/>
              </a:rPr>
              <a:t>(mv1.pelt)</a:t>
            </a:r>
          </a:p>
          <a:p>
            <a:pPr lvl="0" indent="0">
              <a:buNone/>
            </a:pPr>
            <a:r>
              <a:rPr sz="2000" dirty="0">
                <a:latin typeface="Courier"/>
              </a:rPr>
              <a:t>## $rate
## [1] 1.016217 4.641184 2.235431 6.705612</a:t>
            </a:r>
            <a:endParaRPr lang="en-US" sz="2000" dirty="0">
              <a:latin typeface="Courier"/>
            </a:endParaRPr>
          </a:p>
          <a:p>
            <a:pPr marL="342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6287E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plot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(mv1.pelt,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9029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cpt.width=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A070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3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,</a:t>
            </a:r>
          </a:p>
          <a:p>
            <a:pPr marL="34290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D9029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cpt.col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D9029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=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70A0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'blue'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+mn-cs"/>
              </a:rPr>
              <a:t>)</a:t>
            </a:r>
          </a:p>
          <a:p>
            <a:pPr lvl="0" indent="0">
              <a:buNone/>
            </a:pPr>
            <a:endParaRPr lang="en-US" sz="2000" dirty="0">
              <a:latin typeface="Couri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What are changepoints?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Notation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Likelihood based changepoints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Change in mean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Change in variance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Change in mean &amp; variance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How many changes?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Non-parametric changepoints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Checking assumptions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Task HC1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5269" y="734190"/>
            <a:ext cx="8603369" cy="5780075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sz="2800" dirty="0"/>
              <a:t>G+C content within part of Human Chromosome 1, data from NCBI. 3kb windows along the Human Chromosome from 10Mb to 33Mb.</a:t>
            </a:r>
          </a:p>
          <a:p>
            <a:pPr marL="0" lvl="0" indent="0">
              <a:buNone/>
            </a:pPr>
            <a:r>
              <a:rPr sz="2800" dirty="0"/>
              <a:t>Use the </a:t>
            </a:r>
            <a:r>
              <a:rPr sz="2800" dirty="0" err="1">
                <a:latin typeface="Courier"/>
              </a:rPr>
              <a:t>cpt.meanvar</a:t>
            </a:r>
            <a:r>
              <a:rPr sz="2800" dirty="0"/>
              <a:t> function to identify regions with different C+G content.</a:t>
            </a:r>
          </a:p>
          <a:p>
            <a:pPr lvl="0" indent="0">
              <a:buNone/>
            </a:pPr>
            <a:r>
              <a:rPr sz="2800" dirty="0">
                <a:solidFill>
                  <a:srgbClr val="06287E"/>
                </a:solidFill>
                <a:latin typeface="Courier"/>
              </a:rPr>
              <a:t>data</a:t>
            </a:r>
            <a:r>
              <a:rPr sz="2800" dirty="0">
                <a:latin typeface="Courier"/>
              </a:rPr>
              <a:t>(HC1)</a:t>
            </a:r>
            <a:br>
              <a:rPr sz="2800" dirty="0"/>
            </a:br>
            <a:r>
              <a:rPr sz="2800" dirty="0" err="1">
                <a:solidFill>
                  <a:srgbClr val="06287E"/>
                </a:solidFill>
                <a:latin typeface="Courier"/>
              </a:rPr>
              <a:t>ts.plot</a:t>
            </a:r>
            <a:r>
              <a:rPr sz="2800" dirty="0">
                <a:latin typeface="Courier"/>
              </a:rPr>
              <a:t>(HC1)</a:t>
            </a:r>
          </a:p>
        </p:txBody>
      </p:sp>
      <p:pic>
        <p:nvPicPr>
          <p:cNvPr id="4" name="Picture 3" descr="IntroCptWorkshop_Mod_files/figure-pptx/unnamed-chunk-20-1.png">
            <a:extLst>
              <a:ext uri="{FF2B5EF4-FFF2-40B4-BE49-F238E27FC236}">
                <a16:creationId xmlns:a16="http://schemas.microsoft.com/office/drawing/2014/main" id="{685073F9-09DE-44DF-8ED5-30C48BBB0FB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23778" b="19185"/>
          <a:stretch/>
        </p:blipFill>
        <p:spPr bwMode="auto">
          <a:xfrm>
            <a:off x="494760" y="4120997"/>
            <a:ext cx="11202480" cy="273700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Task HC1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D5E55A-1FEA-4129-99B1-B5A6D2ED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892" y="712277"/>
            <a:ext cx="9279924" cy="2405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EE2F31-0692-4D24-92AF-53C397E3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46" y="3226262"/>
            <a:ext cx="8439665" cy="36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89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1027" y="734190"/>
            <a:ext cx="10572963" cy="5780075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b="1" dirty="0"/>
              <a:t>C</a:t>
            </a:r>
            <a:r>
              <a:rPr dirty="0"/>
              <a:t>hangepoints for a </a:t>
            </a:r>
            <a:r>
              <a:rPr b="1" dirty="0"/>
              <a:t>r</a:t>
            </a:r>
            <a:r>
              <a:rPr dirty="0"/>
              <a:t>ange </a:t>
            </a:r>
            <a:r>
              <a:rPr b="1" dirty="0"/>
              <a:t>o</a:t>
            </a:r>
            <a:r>
              <a:rPr dirty="0"/>
              <a:t>f </a:t>
            </a:r>
            <a:r>
              <a:rPr b="1" dirty="0"/>
              <a:t>p</a:t>
            </a:r>
            <a:r>
              <a:rPr dirty="0"/>
              <a:t>enaltie</a:t>
            </a:r>
            <a:r>
              <a:rPr b="1" dirty="0"/>
              <a:t>s</a:t>
            </a:r>
          </a:p>
          <a:p>
            <a:pPr marL="0" lvl="0" indent="0">
              <a:buNone/>
            </a:pPr>
            <a:r>
              <a:rPr dirty="0"/>
              <a:t>Use </a:t>
            </a:r>
            <a:r>
              <a:rPr dirty="0">
                <a:latin typeface="Courier"/>
              </a:rPr>
              <a:t>penalty='CROPS'</a:t>
            </a:r>
            <a:r>
              <a:rPr dirty="0"/>
              <a:t> with </a:t>
            </a:r>
            <a:r>
              <a:rPr dirty="0">
                <a:latin typeface="Courier"/>
              </a:rPr>
              <a:t>method='PELT'</a:t>
            </a:r>
            <a:r>
              <a:rPr dirty="0"/>
              <a:t> to get all segmentations for a range of penalty values.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v1.crops</a:t>
            </a:r>
            <a:r>
              <a:rPr dirty="0">
                <a:solidFill>
                  <a:srgbClr val="007020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cpt.var</a:t>
            </a:r>
            <a:r>
              <a:rPr dirty="0">
                <a:latin typeface="Courier"/>
              </a:rPr>
              <a:t>(v1,</a:t>
            </a:r>
            <a:r>
              <a:rPr dirty="0">
                <a:solidFill>
                  <a:srgbClr val="7D9029"/>
                </a:solidFill>
                <a:latin typeface="Courier"/>
              </a:rPr>
              <a:t>method=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PELT"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penalty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"CROPS"</a:t>
            </a:r>
            <a:r>
              <a:rPr dirty="0">
                <a:latin typeface="Courier"/>
              </a:rPr>
              <a:t>,</a:t>
            </a:r>
            <a:br>
              <a:rPr dirty="0"/>
            </a:br>
            <a:r>
              <a:rPr dirty="0">
                <a:latin typeface="Courier"/>
              </a:rPr>
              <a:t>                 </a:t>
            </a:r>
            <a:r>
              <a:rPr dirty="0" err="1">
                <a:solidFill>
                  <a:srgbClr val="7D9029"/>
                </a:solidFill>
                <a:latin typeface="Courier"/>
              </a:rPr>
              <a:t>pen.value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500</a:t>
            </a:r>
            <a:r>
              <a:rPr dirty="0">
                <a:latin typeface="Courier"/>
              </a:rPr>
              <a:t>))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[1] "Maximum number of runs of algorithm = 10"
## [1] "Completed runs = 2"
## [1] "Completed runs = 3"
## [1] "Completed runs = 4"
## [1] "Completed runs = 5"
## [1] "Completed runs = 6"
## [1] "Completed runs = 8"
## [1] "Completed runs = 9"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cpts.full</a:t>
            </a:r>
            <a:r>
              <a:rPr>
                <a:latin typeface="Courier"/>
              </a:rPr>
              <a:t>(v1.crops)</a:t>
            </a:r>
          </a:p>
          <a:p>
            <a:pPr lvl="0" indent="0">
              <a:buNone/>
            </a:pPr>
            <a:r>
              <a:rPr>
                <a:latin typeface="Courier"/>
              </a:rPr>
              <a:t>##      [,1] [,2] [,3] [,4] [,5] [,6] [,7] [,8]
## [1,]  102  114  133  201  206  213  375  379
## [2,]  102  114  133  201  206  375  379   NA
## [3,]  102  114  133  201  206   NA   NA   NA
## [4,]   96  133  201  206   NA   NA   NA   NA
## [5,]  102  201  206   NA   NA   NA   NA   NA
## [6,]  102  200   NA   NA   NA   NA   NA   NA
## [7,]  200   NA   NA   NA   NA   NA   NA   NA
## [8,]   NA   NA   NA   NA   NA   NA   NA   NA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CROPS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34190"/>
            <a:ext cx="11993990" cy="5780075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800" dirty="0" err="1">
                <a:solidFill>
                  <a:srgbClr val="06287E"/>
                </a:solidFill>
                <a:latin typeface="Courier"/>
              </a:rPr>
              <a:t>pen.value.full</a:t>
            </a:r>
            <a:r>
              <a:rPr sz="1800" dirty="0">
                <a:latin typeface="Courier"/>
              </a:rPr>
              <a:t>(v1.crops)</a:t>
            </a:r>
          </a:p>
          <a:p>
            <a:pPr lvl="0" indent="0">
              <a:buNone/>
            </a:pPr>
            <a:r>
              <a:rPr sz="1800" dirty="0">
                <a:latin typeface="Courier"/>
              </a:rPr>
              <a:t>## [1]   5.000000   5.431360   6.151053   6.270164   6.314013   6.526333  54.317625
## [8] 474.797364</a:t>
            </a:r>
          </a:p>
          <a:p>
            <a:pPr lvl="0" indent="0">
              <a:buNone/>
            </a:pPr>
            <a:r>
              <a:rPr sz="1800" dirty="0">
                <a:solidFill>
                  <a:srgbClr val="06287E"/>
                </a:solidFill>
                <a:latin typeface="Courier"/>
              </a:rPr>
              <a:t>plot</a:t>
            </a:r>
            <a:r>
              <a:rPr sz="1800" dirty="0">
                <a:latin typeface="Courier"/>
              </a:rPr>
              <a:t>(v1.crops,</a:t>
            </a:r>
            <a:r>
              <a:rPr sz="1800" dirty="0">
                <a:solidFill>
                  <a:srgbClr val="7D9029"/>
                </a:solidFill>
                <a:latin typeface="Courier"/>
              </a:rPr>
              <a:t>ncpts=</a:t>
            </a:r>
            <a:r>
              <a:rPr sz="1800" dirty="0">
                <a:solidFill>
                  <a:srgbClr val="40A070"/>
                </a:solidFill>
                <a:latin typeface="Courier"/>
              </a:rPr>
              <a:t>5</a:t>
            </a:r>
            <a:r>
              <a:rPr sz="1800" dirty="0">
                <a:latin typeface="Courier"/>
              </a:rPr>
              <a:t>)</a:t>
            </a:r>
          </a:p>
        </p:txBody>
      </p:sp>
      <p:pic>
        <p:nvPicPr>
          <p:cNvPr id="4" name="Picture 3" descr="IntroCptWorkshop_Mod_files/figure-pptx/unnamed-chunk-23-1.png">
            <a:extLst>
              <a:ext uri="{FF2B5EF4-FFF2-40B4-BE49-F238E27FC236}">
                <a16:creationId xmlns:a16="http://schemas.microsoft.com/office/drawing/2014/main" id="{1CA03640-4172-4CC3-BCEB-23D4B013ACA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23980" b="6235"/>
          <a:stretch/>
        </p:blipFill>
        <p:spPr bwMode="auto">
          <a:xfrm>
            <a:off x="3785974" y="1439562"/>
            <a:ext cx="8597900" cy="257020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D49A36-ED23-4C9D-8EB7-118EC620B1D6}"/>
              </a:ext>
            </a:extLst>
          </p:cNvPr>
          <p:cNvSpPr txBox="1">
            <a:spLocks/>
          </p:cNvSpPr>
          <p:nvPr/>
        </p:nvSpPr>
        <p:spPr>
          <a:xfrm>
            <a:off x="5645868" y="4805633"/>
            <a:ext cx="6834456" cy="804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400" dirty="0">
                <a:solidFill>
                  <a:srgbClr val="06287E"/>
                </a:solidFill>
                <a:latin typeface="Courier"/>
              </a:rPr>
              <a:t>plot</a:t>
            </a:r>
            <a:r>
              <a:rPr lang="en-US" sz="2400" dirty="0">
                <a:latin typeface="Courier"/>
              </a:rPr>
              <a:t>(v1.crops,</a:t>
            </a:r>
            <a:r>
              <a:rPr lang="en-US" sz="2400" dirty="0">
                <a:solidFill>
                  <a:srgbClr val="7D9029"/>
                </a:solidFill>
                <a:latin typeface="Courier"/>
              </a:rPr>
              <a:t>diagnostic=</a:t>
            </a:r>
            <a:r>
              <a:rPr lang="en-US" sz="2400" dirty="0">
                <a:solidFill>
                  <a:srgbClr val="880000"/>
                </a:solidFill>
                <a:latin typeface="Courier"/>
              </a:rPr>
              <a:t>TRUE</a:t>
            </a:r>
            <a:r>
              <a:rPr lang="en-US" sz="2400" dirty="0">
                <a:latin typeface="Courier"/>
              </a:rPr>
              <a:t>)</a:t>
            </a:r>
          </a:p>
        </p:txBody>
      </p:sp>
      <p:pic>
        <p:nvPicPr>
          <p:cNvPr id="6" name="Picture 5" descr="IntroCptWorkshop_Mod_files/figure-pptx/unnamed-chunk-24-1.png">
            <a:extLst>
              <a:ext uri="{FF2B5EF4-FFF2-40B4-BE49-F238E27FC236}">
                <a16:creationId xmlns:a16="http://schemas.microsoft.com/office/drawing/2014/main" id="{19E47884-529A-45E9-9651-DB6D713C0C66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8013" r="8624" b="4772"/>
          <a:stretch/>
        </p:blipFill>
        <p:spPr bwMode="auto">
          <a:xfrm>
            <a:off x="1" y="2350382"/>
            <a:ext cx="5280111" cy="446189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3DAC5C-A392-465C-96A3-F959A18C86F7}"/>
              </a:ext>
            </a:extLst>
          </p:cNvPr>
          <p:cNvSpPr txBox="1"/>
          <p:nvPr/>
        </p:nvSpPr>
        <p:spPr>
          <a:xfrm>
            <a:off x="2960537" y="3804649"/>
            <a:ext cx="131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“Scree” plot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>
                <a:latin typeface="Courier"/>
              </a:rPr>
              <a:t>cpt.np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238" y="734190"/>
            <a:ext cx="10461753" cy="5780075"/>
          </a:xfrm>
        </p:spPr>
        <p:txBody>
          <a:bodyPr/>
          <a:lstStyle/>
          <a:p>
            <a:pPr marL="568325" lvl="0" indent="-568325">
              <a:buNone/>
              <a:tabLst>
                <a:tab pos="0" algn="l"/>
              </a:tabLst>
            </a:pPr>
            <a:r>
              <a:rPr dirty="0">
                <a:latin typeface="Courier"/>
              </a:rPr>
              <a:t>cpt.np(data, penalty, </a:t>
            </a:r>
            <a:r>
              <a:rPr dirty="0" err="1">
                <a:latin typeface="Courier"/>
              </a:rPr>
              <a:t>pen.value</a:t>
            </a:r>
            <a:r>
              <a:rPr dirty="0">
                <a:latin typeface="Courier"/>
              </a:rPr>
              <a:t>, method, </a:t>
            </a:r>
            <a:r>
              <a:rPr dirty="0" err="1">
                <a:latin typeface="Courier"/>
              </a:rPr>
              <a:t>test.stat</a:t>
            </a:r>
            <a:r>
              <a:rPr dirty="0">
                <a:latin typeface="Courier"/>
              </a:rPr>
              <a:t>="</a:t>
            </a:r>
            <a:r>
              <a:rPr dirty="0" err="1">
                <a:latin typeface="Courier"/>
              </a:rPr>
              <a:t>empirical_distribution</a:t>
            </a:r>
            <a:r>
              <a:rPr dirty="0">
                <a:latin typeface="Courier"/>
              </a:rPr>
              <a:t>", class, </a:t>
            </a:r>
            <a:r>
              <a:rPr dirty="0" err="1">
                <a:latin typeface="Courier"/>
              </a:rPr>
              <a:t>minseglen</a:t>
            </a:r>
            <a:r>
              <a:rPr dirty="0">
                <a:latin typeface="Courier"/>
              </a:rPr>
              <a:t>=1, </a:t>
            </a:r>
            <a:r>
              <a:rPr dirty="0" err="1">
                <a:latin typeface="Courier"/>
              </a:rPr>
              <a:t>nquantiles</a:t>
            </a:r>
            <a:r>
              <a:rPr dirty="0">
                <a:latin typeface="Courier"/>
              </a:rPr>
              <a:t>=10)</a:t>
            </a:r>
          </a:p>
          <a:p>
            <a:pPr marL="0" lvl="0" indent="0">
              <a:buNone/>
            </a:pPr>
            <a:r>
              <a:rPr dirty="0"/>
              <a:t>Again the same underlying structure as </a:t>
            </a:r>
            <a:r>
              <a:rPr dirty="0" err="1">
                <a:latin typeface="Courier"/>
              </a:rPr>
              <a:t>cpt.mean</a:t>
            </a:r>
            <a:r>
              <a:rPr dirty="0"/>
              <a:t>.</a:t>
            </a:r>
          </a:p>
          <a:p>
            <a:pPr lvl="1"/>
            <a:r>
              <a:rPr dirty="0" err="1">
                <a:latin typeface="Courier"/>
              </a:rPr>
              <a:t>test.stat</a:t>
            </a:r>
            <a:r>
              <a:rPr dirty="0"/>
              <a:t> - choice of </a:t>
            </a:r>
            <a:r>
              <a:rPr dirty="0" err="1"/>
              <a:t>empirical_distribution</a:t>
            </a:r>
            <a:endParaRPr dirty="0"/>
          </a:p>
          <a:p>
            <a:pPr lvl="1"/>
            <a:r>
              <a:rPr dirty="0" err="1">
                <a:latin typeface="Courier"/>
              </a:rPr>
              <a:t>minseglen</a:t>
            </a:r>
            <a:r>
              <a:rPr dirty="0"/>
              <a:t> - minimum segment length of 1</a:t>
            </a:r>
          </a:p>
          <a:p>
            <a:pPr lvl="1"/>
            <a:r>
              <a:rPr dirty="0" err="1">
                <a:latin typeface="Courier"/>
              </a:rPr>
              <a:t>nquantiles</a:t>
            </a:r>
            <a:r>
              <a:rPr dirty="0"/>
              <a:t> - number of quantiles to use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734190"/>
            <a:ext cx="11811112" cy="5780075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sz="1800" dirty="0" err="1">
                <a:solidFill>
                  <a:srgbClr val="06287E"/>
                </a:solidFill>
                <a:latin typeface="Courier"/>
              </a:rPr>
              <a:t>set.seed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12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J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sz="1800" dirty="0">
                <a:latin typeface="Courier"/>
              </a:rPr>
              <a:t>(x){(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solidFill>
                  <a:srgbClr val="4070A0"/>
                </a:solidFill>
                <a:latin typeface="Courier"/>
              </a:rPr>
              <a:t>+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sign</a:t>
            </a:r>
            <a:r>
              <a:rPr sz="1800" dirty="0">
                <a:latin typeface="Courier"/>
              </a:rPr>
              <a:t>(x))</a:t>
            </a:r>
            <a:r>
              <a:rPr sz="1800" dirty="0">
                <a:solidFill>
                  <a:srgbClr val="4070A0"/>
                </a:solidFill>
                <a:latin typeface="Courier"/>
              </a:rPr>
              <a:t>/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</a:t>
            </a:r>
            <a:r>
              <a:rPr sz="1800" dirty="0">
                <a:latin typeface="Courier"/>
              </a:rPr>
              <a:t>}</a:t>
            </a:r>
            <a:br>
              <a:rPr sz="1800" dirty="0"/>
            </a:br>
            <a:r>
              <a:rPr sz="1800" dirty="0">
                <a:latin typeface="Courier"/>
              </a:rPr>
              <a:t>n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1000</a:t>
            </a:r>
            <a:br>
              <a:rPr sz="1800" dirty="0"/>
            </a:br>
            <a:r>
              <a:rPr sz="1800" dirty="0">
                <a:latin typeface="Courier"/>
              </a:rPr>
              <a:t>tau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0.1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0.13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0.15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0.23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0.25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0.4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0.44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0.65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0.76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0.78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0.81</a:t>
            </a:r>
            <a:r>
              <a:rPr sz="1800" dirty="0">
                <a:latin typeface="Courier"/>
              </a:rPr>
              <a:t>)</a:t>
            </a:r>
            <a:r>
              <a:rPr sz="1800" dirty="0">
                <a:solidFill>
                  <a:srgbClr val="4070A0"/>
                </a:solidFill>
                <a:latin typeface="Courier"/>
              </a:rPr>
              <a:t>*</a:t>
            </a:r>
            <a:r>
              <a:rPr sz="1800" dirty="0">
                <a:latin typeface="Courier"/>
              </a:rPr>
              <a:t>n</a:t>
            </a: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c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2.01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2.51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1.51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2.01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2.51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2.11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1.05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2.16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1.56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2.56</a:t>
            </a:r>
            <a:r>
              <a:rPr sz="1800" dirty="0">
                <a:latin typeface="Courier"/>
              </a:rPr>
              <a:t>,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solidFill>
                  <a:srgbClr val="40A070"/>
                </a:solidFill>
                <a:latin typeface="Courier"/>
              </a:rPr>
              <a:t>2.11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sigma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0.5</a:t>
            </a:r>
            <a:br>
              <a:rPr sz="1800" dirty="0"/>
            </a:br>
            <a:r>
              <a:rPr sz="1800" dirty="0">
                <a:latin typeface="Courier"/>
              </a:rPr>
              <a:t>t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seq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0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,</a:t>
            </a:r>
            <a:r>
              <a:rPr sz="1800" dirty="0">
                <a:solidFill>
                  <a:srgbClr val="7D9029"/>
                </a:solidFill>
                <a:latin typeface="Courier"/>
              </a:rPr>
              <a:t>length.out =</a:t>
            </a:r>
            <a:r>
              <a:rPr sz="1800" dirty="0">
                <a:latin typeface="Courier"/>
              </a:rPr>
              <a:t> n)</a:t>
            </a:r>
            <a:br>
              <a:rPr sz="1800" dirty="0"/>
            </a:br>
            <a:r>
              <a:rPr sz="1800" dirty="0">
                <a:latin typeface="Courier"/>
              </a:rPr>
              <a:t>data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array</a:t>
            </a:r>
            <a:r>
              <a:rPr sz="1800" dirty="0">
                <a:latin typeface="Courier"/>
              </a:rPr>
              <a:t>()</a:t>
            </a:r>
            <a:br>
              <a:rPr sz="1800" dirty="0"/>
            </a:br>
            <a:r>
              <a:rPr sz="1800" b="1" dirty="0">
                <a:solidFill>
                  <a:srgbClr val="007020"/>
                </a:solidFill>
                <a:latin typeface="Courier"/>
              </a:rPr>
              <a:t>for</a:t>
            </a:r>
            <a:r>
              <a:rPr sz="1800" dirty="0">
                <a:latin typeface="Courier"/>
              </a:rPr>
              <a:t> (</a:t>
            </a:r>
            <a:r>
              <a:rPr sz="1800" dirty="0" err="1">
                <a:latin typeface="Courier"/>
              </a:rPr>
              <a:t>i</a:t>
            </a:r>
            <a:r>
              <a:rPr sz="1800" dirty="0">
                <a:latin typeface="Courier"/>
              </a:rPr>
              <a:t> </a:t>
            </a:r>
            <a:r>
              <a:rPr sz="1800" b="1" dirty="0">
                <a:solidFill>
                  <a:srgbClr val="007020"/>
                </a:solidFill>
                <a:latin typeface="Courier"/>
              </a:rPr>
              <a:t>in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solidFill>
                  <a:srgbClr val="4070A0"/>
                </a:solidFill>
                <a:latin typeface="Courier"/>
              </a:rPr>
              <a:t>:</a:t>
            </a:r>
            <a:r>
              <a:rPr sz="1800" dirty="0">
                <a:latin typeface="Courier"/>
              </a:rPr>
              <a:t>n){</a:t>
            </a:r>
            <a:br>
              <a:rPr sz="1800" dirty="0"/>
            </a:br>
            <a:r>
              <a:rPr sz="1800" dirty="0">
                <a:latin typeface="Courier"/>
              </a:rPr>
              <a:t>   data[</a:t>
            </a:r>
            <a:r>
              <a:rPr sz="1800" dirty="0" err="1">
                <a:latin typeface="Courier"/>
              </a:rPr>
              <a:t>i</a:t>
            </a:r>
            <a:r>
              <a:rPr sz="1800" dirty="0">
                <a:latin typeface="Courier"/>
              </a:rPr>
              <a:t>]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sum</a:t>
            </a:r>
            <a:r>
              <a:rPr sz="1800" dirty="0">
                <a:latin typeface="Courier"/>
              </a:rPr>
              <a:t>(h</a:t>
            </a:r>
            <a:r>
              <a:rPr sz="1800" dirty="0">
                <a:solidFill>
                  <a:srgbClr val="4070A0"/>
                </a:solidFill>
                <a:latin typeface="Courier"/>
              </a:rPr>
              <a:t>*</a:t>
            </a:r>
            <a:r>
              <a:rPr sz="1800" dirty="0">
                <a:solidFill>
                  <a:srgbClr val="06287E"/>
                </a:solidFill>
                <a:latin typeface="Courier"/>
              </a:rPr>
              <a:t>J</a:t>
            </a:r>
            <a:r>
              <a:rPr sz="1800" dirty="0">
                <a:latin typeface="Courier"/>
              </a:rPr>
              <a:t>(n</a:t>
            </a:r>
            <a:r>
              <a:rPr sz="1800" dirty="0">
                <a:solidFill>
                  <a:srgbClr val="4070A0"/>
                </a:solidFill>
                <a:latin typeface="Courier"/>
              </a:rPr>
              <a:t>*</a:t>
            </a:r>
            <a:r>
              <a:rPr sz="1800" dirty="0">
                <a:latin typeface="Courier"/>
              </a:rPr>
              <a:t>t[</a:t>
            </a:r>
            <a:r>
              <a:rPr sz="1800" dirty="0" err="1">
                <a:latin typeface="Courier"/>
              </a:rPr>
              <a:t>i</a:t>
            </a:r>
            <a:r>
              <a:rPr sz="1800" dirty="0">
                <a:latin typeface="Courier"/>
              </a:rPr>
              <a:t>]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-</a:t>
            </a:r>
            <a:r>
              <a:rPr sz="1800" dirty="0">
                <a:latin typeface="Courier"/>
              </a:rPr>
              <a:t> tau))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+</a:t>
            </a:r>
            <a:r>
              <a:rPr sz="1800" dirty="0">
                <a:latin typeface="Courier"/>
              </a:rPr>
              <a:t> (sigma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*</a:t>
            </a:r>
            <a:r>
              <a:rPr sz="1800" dirty="0">
                <a:latin typeface="Courier"/>
              </a:rPr>
              <a:t> </a:t>
            </a:r>
            <a:r>
              <a:rPr sz="1800"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A070"/>
                </a:solidFill>
                <a:latin typeface="Courier"/>
              </a:rPr>
              <a:t>1</a:t>
            </a:r>
            <a:r>
              <a:rPr sz="1800" dirty="0">
                <a:latin typeface="Courier"/>
              </a:rPr>
              <a:t>))</a:t>
            </a:r>
            <a:br>
              <a:rPr sz="1800" dirty="0"/>
            </a:br>
            <a:r>
              <a:rPr sz="1800" dirty="0">
                <a:latin typeface="Courier"/>
              </a:rPr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277" y="734190"/>
            <a:ext cx="11672714" cy="5780075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lang="en-US" sz="2400" dirty="0">
                <a:latin typeface="Courier"/>
              </a:rPr>
              <a:t>out </a:t>
            </a:r>
            <a:r>
              <a:rPr lang="en-US" sz="2400" dirty="0">
                <a:solidFill>
                  <a:srgbClr val="007020"/>
                </a:solidFill>
                <a:latin typeface="Courier"/>
              </a:rPr>
              <a:t>&lt;-</a:t>
            </a:r>
            <a:r>
              <a:rPr lang="en-US" sz="2400" dirty="0">
                <a:latin typeface="Courier"/>
              </a:rPr>
              <a:t> </a:t>
            </a:r>
            <a:r>
              <a:rPr lang="en-US" sz="2400" dirty="0">
                <a:solidFill>
                  <a:srgbClr val="06287E"/>
                </a:solidFill>
                <a:latin typeface="Courier"/>
              </a:rPr>
              <a:t>cpt.np</a:t>
            </a:r>
            <a:r>
              <a:rPr lang="en-US" sz="2400" dirty="0">
                <a:latin typeface="Courier"/>
              </a:rPr>
              <a:t>(data, </a:t>
            </a:r>
            <a:r>
              <a:rPr lang="en-US" sz="2400" dirty="0">
                <a:solidFill>
                  <a:srgbClr val="7D9029"/>
                </a:solidFill>
                <a:latin typeface="Courier"/>
              </a:rPr>
              <a:t>method=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"PELT"</a:t>
            </a:r>
            <a:r>
              <a:rPr lang="en-US" sz="2400" dirty="0">
                <a:latin typeface="Courier"/>
              </a:rPr>
              <a:t>,</a:t>
            </a:r>
            <a:r>
              <a:rPr lang="en-US" sz="2400" dirty="0" err="1">
                <a:solidFill>
                  <a:srgbClr val="7D9029"/>
                </a:solidFill>
                <a:latin typeface="Courier"/>
              </a:rPr>
              <a:t>minseglen</a:t>
            </a:r>
            <a:r>
              <a:rPr lang="en-US" sz="2400" dirty="0">
                <a:solidFill>
                  <a:srgbClr val="7D9029"/>
                </a:solidFill>
                <a:latin typeface="Courier"/>
              </a:rPr>
              <a:t>=</a:t>
            </a:r>
            <a:r>
              <a:rPr lang="en-US" sz="2400" dirty="0">
                <a:solidFill>
                  <a:srgbClr val="40A070"/>
                </a:solidFill>
                <a:latin typeface="Courier"/>
              </a:rPr>
              <a:t>2</a:t>
            </a:r>
            <a:r>
              <a:rPr lang="en-US" sz="2400" dirty="0">
                <a:latin typeface="Courier"/>
              </a:rPr>
              <a:t>, </a:t>
            </a:r>
            <a:br>
              <a:rPr lang="en-US" sz="2400" dirty="0"/>
            </a:br>
            <a:r>
              <a:rPr lang="en-US" sz="2400" dirty="0">
                <a:latin typeface="Courier"/>
              </a:rPr>
              <a:t>        </a:t>
            </a:r>
            <a:r>
              <a:rPr lang="en-US" sz="2400" dirty="0" err="1">
                <a:solidFill>
                  <a:srgbClr val="7D9029"/>
                </a:solidFill>
                <a:latin typeface="Courier"/>
              </a:rPr>
              <a:t>nquantiles</a:t>
            </a:r>
            <a:r>
              <a:rPr lang="en-US" sz="2400" dirty="0">
                <a:solidFill>
                  <a:srgbClr val="7D9029"/>
                </a:solidFill>
                <a:latin typeface="Courier"/>
              </a:rPr>
              <a:t> =</a:t>
            </a:r>
            <a:r>
              <a:rPr lang="en-US" sz="2400" dirty="0">
                <a:solidFill>
                  <a:srgbClr val="40A070"/>
                </a:solidFill>
                <a:latin typeface="Courier"/>
              </a:rPr>
              <a:t>4</a:t>
            </a:r>
            <a:r>
              <a:rPr lang="en-US" sz="2400" dirty="0">
                <a:solidFill>
                  <a:srgbClr val="4070A0"/>
                </a:solidFill>
                <a:latin typeface="Courier"/>
              </a:rPr>
              <a:t>*</a:t>
            </a:r>
            <a:r>
              <a:rPr lang="en-US" sz="2400" dirty="0">
                <a:solidFill>
                  <a:srgbClr val="06287E"/>
                </a:solidFill>
                <a:latin typeface="Courier"/>
              </a:rPr>
              <a:t>log</a:t>
            </a:r>
            <a:r>
              <a:rPr lang="en-US" sz="2400" dirty="0">
                <a:latin typeface="Courier"/>
              </a:rPr>
              <a:t>(</a:t>
            </a:r>
            <a:r>
              <a:rPr lang="en-US" sz="2400" dirty="0">
                <a:solidFill>
                  <a:srgbClr val="06287E"/>
                </a:solidFill>
                <a:latin typeface="Courier"/>
              </a:rPr>
              <a:t>length</a:t>
            </a:r>
            <a:r>
              <a:rPr lang="en-US" sz="2400" dirty="0">
                <a:latin typeface="Courier"/>
              </a:rPr>
              <a:t>(data)))</a:t>
            </a:r>
            <a:br>
              <a:rPr lang="en-US" sz="2400" dirty="0"/>
            </a:br>
            <a:r>
              <a:rPr lang="en-US" sz="2400" dirty="0" err="1">
                <a:solidFill>
                  <a:srgbClr val="06287E"/>
                </a:solidFill>
                <a:latin typeface="Courier"/>
              </a:rPr>
              <a:t>cpts</a:t>
            </a:r>
            <a:r>
              <a:rPr lang="en-US" sz="2400" dirty="0">
                <a:latin typeface="Courier"/>
              </a:rPr>
              <a:t>(out)</a:t>
            </a:r>
          </a:p>
          <a:p>
            <a:pPr lvl="0" indent="0">
              <a:buNone/>
            </a:pPr>
            <a:r>
              <a:rPr lang="en-US" sz="2400" dirty="0">
                <a:latin typeface="Courier"/>
              </a:rPr>
              <a:t>##  [1] 100 130 150 230 250 400 440 650 760 780 810</a:t>
            </a:r>
          </a:p>
          <a:p>
            <a:pPr indent="0">
              <a:buNone/>
            </a:pPr>
            <a:r>
              <a:rPr lang="en-US" sz="2400" dirty="0">
                <a:solidFill>
                  <a:srgbClr val="06287E"/>
                </a:solidFill>
                <a:latin typeface="Courier"/>
              </a:rPr>
              <a:t>plot</a:t>
            </a:r>
            <a:r>
              <a:rPr lang="en-US" sz="2400" dirty="0">
                <a:latin typeface="Courier"/>
              </a:rPr>
              <a:t>(out)</a:t>
            </a:r>
          </a:p>
          <a:p>
            <a:pPr lvl="0" indent="0">
              <a:buNone/>
            </a:pPr>
            <a:endParaRPr lang="en-US" sz="2400" dirty="0">
              <a:latin typeface="Courier"/>
            </a:endParaRPr>
          </a:p>
        </p:txBody>
      </p:sp>
      <p:pic>
        <p:nvPicPr>
          <p:cNvPr id="4" name="Picture 3" descr="IntroCptWorkshop_Mod_files/figure-pptx/unnamed-chunk-27-1.png">
            <a:extLst>
              <a:ext uri="{FF2B5EF4-FFF2-40B4-BE49-F238E27FC236}">
                <a16:creationId xmlns:a16="http://schemas.microsoft.com/office/drawing/2014/main" id="{6B282F65-7880-403D-BCB7-959A3A59D60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8684" y="2716770"/>
            <a:ext cx="8597900" cy="3683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2440FA-4550-4231-A4EB-F5B5A3EC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9" y="2829697"/>
            <a:ext cx="6196941" cy="38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Task: </a:t>
            </a:r>
            <a:r>
              <a:rPr dirty="0">
                <a:latin typeface="Courier"/>
              </a:rPr>
              <a:t>cpt.np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Look at the </a:t>
            </a:r>
            <a:r>
              <a:rPr dirty="0" err="1">
                <a:latin typeface="Courier"/>
              </a:rPr>
              <a:t>HeartRate</a:t>
            </a:r>
            <a:r>
              <a:rPr dirty="0"/>
              <a:t> data from the </a:t>
            </a:r>
            <a:r>
              <a:rPr dirty="0">
                <a:latin typeface="Courier"/>
              </a:rPr>
              <a:t>changepoint.np</a:t>
            </a:r>
            <a:r>
              <a:rPr dirty="0"/>
              <a:t> package. Use one of the non-parametric functions to see if there is evidence for changes in heart rate.</a:t>
            </a:r>
          </a:p>
          <a:p>
            <a:pPr lvl="0" indent="0">
              <a:buNone/>
            </a:pPr>
            <a:r>
              <a:rPr lang="en-US" dirty="0">
                <a:solidFill>
                  <a:srgbClr val="06287E"/>
                </a:solidFill>
                <a:latin typeface="Courier"/>
              </a:rPr>
              <a:t>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data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HeartRate</a:t>
            </a:r>
            <a:r>
              <a:rPr dirty="0"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7632B-D009-4F3C-BC25-F6E969D0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Task: </a:t>
            </a:r>
            <a:r>
              <a:rPr lang="en-US" dirty="0" err="1">
                <a:latin typeface="Courier"/>
              </a:rPr>
              <a:t>HeartRate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239F-904E-4B02-A4B8-62D3F651E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" y="812874"/>
            <a:ext cx="11811112" cy="2439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876F1-0C72-41E0-8DE2-6A27DF48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651" y="3372003"/>
            <a:ext cx="9267568" cy="34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4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Changepoints?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621" y="734190"/>
            <a:ext cx="8603369" cy="607809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Changepoints are also known as:</a:t>
            </a:r>
          </a:p>
          <a:p>
            <a:pPr lvl="1"/>
            <a:r>
              <a:rPr dirty="0"/>
              <a:t>breakpoints</a:t>
            </a:r>
          </a:p>
          <a:p>
            <a:pPr lvl="1"/>
            <a:r>
              <a:rPr dirty="0"/>
              <a:t>segmentation</a:t>
            </a:r>
          </a:p>
          <a:p>
            <a:pPr lvl="1"/>
            <a:r>
              <a:rPr dirty="0"/>
              <a:t>structural breaks</a:t>
            </a:r>
          </a:p>
          <a:p>
            <a:pPr lvl="1"/>
            <a:r>
              <a:rPr dirty="0"/>
              <a:t>regime switching</a:t>
            </a:r>
          </a:p>
          <a:p>
            <a:pPr lvl="1"/>
            <a:r>
              <a:rPr dirty="0"/>
              <a:t>detecting disorder</a:t>
            </a:r>
          </a:p>
          <a:p>
            <a:pPr marL="0" lvl="0" indent="0">
              <a:buNone/>
            </a:pPr>
            <a:r>
              <a:rPr dirty="0"/>
              <a:t>and can be found in a wide range of literature including</a:t>
            </a:r>
          </a:p>
          <a:p>
            <a:pPr lvl="1"/>
            <a:r>
              <a:rPr dirty="0"/>
              <a:t>quality control</a:t>
            </a:r>
          </a:p>
          <a:p>
            <a:pPr lvl="1"/>
            <a:r>
              <a:rPr dirty="0"/>
              <a:t>economics</a:t>
            </a:r>
          </a:p>
          <a:p>
            <a:pPr lvl="1"/>
            <a:r>
              <a:rPr dirty="0"/>
              <a:t>medicine</a:t>
            </a:r>
          </a:p>
          <a:p>
            <a:pPr lvl="1"/>
            <a:r>
              <a:rPr dirty="0"/>
              <a:t>environment</a:t>
            </a:r>
          </a:p>
          <a:p>
            <a:pPr lvl="1"/>
            <a:r>
              <a:rPr dirty="0"/>
              <a:t>linguistics</a:t>
            </a:r>
          </a:p>
          <a:p>
            <a:pPr lvl="1"/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7FDF2-EBD0-44E9-AD1A-703FDC19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Task: </a:t>
            </a:r>
            <a:r>
              <a:rPr lang="en-US" dirty="0" err="1">
                <a:latin typeface="Courier"/>
              </a:rPr>
              <a:t>HeartRate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9D94B-E551-4CF9-88A8-B8DC3A27C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795" y="1978192"/>
            <a:ext cx="9280653" cy="48798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31BC8-AB2C-4B95-80D4-1134A4AB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10" y="692416"/>
            <a:ext cx="9481438" cy="13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15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970F-850C-47BF-AA1B-81905F5A4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Task: </a:t>
            </a:r>
            <a:r>
              <a:rPr lang="en-US" dirty="0" err="1">
                <a:latin typeface="Courier"/>
              </a:rPr>
              <a:t>HeartRate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4D4F2-A510-4ACE-8C16-B73F48AA8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025" y="467354"/>
            <a:ext cx="8602663" cy="31724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A91B00-E02C-449D-8C92-E80705AB4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25" y="3639817"/>
            <a:ext cx="8568271" cy="31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58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Checking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main assumptions for a Normal likelihood ratio test for a change in mean are:</a:t>
            </a:r>
          </a:p>
          <a:p>
            <a:pPr lvl="1"/>
            <a:r>
              <a:rPr dirty="0"/>
              <a:t>Independent data points;</a:t>
            </a:r>
          </a:p>
          <a:p>
            <a:pPr lvl="1"/>
            <a:r>
              <a:rPr dirty="0"/>
              <a:t>Normal distributed points pre and post change;</a:t>
            </a:r>
          </a:p>
          <a:p>
            <a:pPr lvl="1"/>
            <a:r>
              <a:rPr dirty="0"/>
              <a:t>Constant variance across the data.</a:t>
            </a:r>
          </a:p>
          <a:p>
            <a:pPr marL="0" lvl="0" indent="0">
              <a:buNone/>
            </a:pPr>
            <a:r>
              <a:rPr dirty="0"/>
              <a:t>How can we check these?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Checking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4551" y="734190"/>
            <a:ext cx="6779439" cy="578007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In reality we can’t check assumptions prior to analysis.</a:t>
            </a:r>
          </a:p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ts.plot</a:t>
            </a:r>
            <a:r>
              <a:rPr dirty="0">
                <a:latin typeface="Courier"/>
              </a:rPr>
              <a:t>(m1)</a:t>
            </a:r>
            <a:endParaRPr lang="en-US" dirty="0">
              <a:latin typeface="Courier"/>
            </a:endParaRPr>
          </a:p>
          <a:p>
            <a:pPr marL="0" lvl="0" indent="0">
              <a:buNone/>
            </a:pPr>
            <a:r>
              <a:rPr lang="en-US" dirty="0"/>
              <a:t> ## Checking Assumptions</a:t>
            </a:r>
          </a:p>
          <a:p>
            <a:pPr lvl="0" indent="0">
              <a:buNone/>
            </a:pPr>
            <a:r>
              <a:rPr lang="en-US" dirty="0">
                <a:solidFill>
                  <a:srgbClr val="06287E"/>
                </a:solidFill>
                <a:latin typeface="Courier"/>
              </a:rPr>
              <a:t>hist</a:t>
            </a:r>
            <a:r>
              <a:rPr lang="en-US" dirty="0">
                <a:latin typeface="Courier"/>
              </a:rPr>
              <a:t>(m1)</a:t>
            </a: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4" name="Picture 3" descr="IntroCptWorkshop_Mod_files/figure-pptx/unnamed-chunk-29-1.png">
            <a:extLst>
              <a:ext uri="{FF2B5EF4-FFF2-40B4-BE49-F238E27FC236}">
                <a16:creationId xmlns:a16="http://schemas.microsoft.com/office/drawing/2014/main" id="{438A97C9-71B5-4C08-ABC9-7B5CCDA4807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t="18069" r="4413" b="3382"/>
          <a:stretch/>
        </p:blipFill>
        <p:spPr bwMode="auto">
          <a:xfrm>
            <a:off x="309936" y="734190"/>
            <a:ext cx="4014930" cy="32992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IntroCptWorkshop_Mod_files/figure-pptx/unnamed-chunk-30-1.png">
            <a:extLst>
              <a:ext uri="{FF2B5EF4-FFF2-40B4-BE49-F238E27FC236}">
                <a16:creationId xmlns:a16="http://schemas.microsoft.com/office/drawing/2014/main" id="{27982412-6A39-4ECC-8D88-7D9D024E2C6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9370" b="13911"/>
          <a:stretch/>
        </p:blipFill>
        <p:spPr bwMode="auto">
          <a:xfrm>
            <a:off x="561890" y="4033443"/>
            <a:ext cx="3927943" cy="262065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AEE688-44BE-4132-9E9B-9D6B2D16676F}"/>
              </a:ext>
            </a:extLst>
          </p:cNvPr>
          <p:cNvSpPr txBox="1">
            <a:spLocks/>
          </p:cNvSpPr>
          <p:nvPr/>
        </p:nvSpPr>
        <p:spPr>
          <a:xfrm>
            <a:off x="4823630" y="1749698"/>
            <a:ext cx="6087011" cy="4764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1800" dirty="0" err="1">
                <a:solidFill>
                  <a:srgbClr val="06287E"/>
                </a:solidFill>
                <a:latin typeface="Courier"/>
              </a:rPr>
              <a:t>shapiro.test</a:t>
            </a:r>
            <a:r>
              <a:rPr lang="en-US" sz="1800" dirty="0">
                <a:latin typeface="Courier"/>
              </a:rPr>
              <a:t>(m1)</a:t>
            </a:r>
          </a:p>
          <a:p>
            <a:pPr indent="0">
              <a:buFont typeface="Arial"/>
              <a:buNone/>
            </a:pPr>
            <a:r>
              <a:rPr lang="en-US" sz="1800" dirty="0">
                <a:latin typeface="Courier"/>
              </a:rPr>
              <a:t>## 
##  Shapiro-Wilk normality test
## 
## data:  m1
## W = 0.91086, p-value = 1.31e-09</a:t>
            </a:r>
          </a:p>
          <a:p>
            <a:pPr indent="0">
              <a:buFont typeface="Arial"/>
              <a:buNone/>
            </a:pPr>
            <a:r>
              <a:rPr lang="en-US" sz="1800" dirty="0" err="1">
                <a:solidFill>
                  <a:srgbClr val="06287E"/>
                </a:solidFill>
                <a:latin typeface="Courier"/>
              </a:rPr>
              <a:t>ks.test</a:t>
            </a:r>
            <a:r>
              <a:rPr lang="en-US" sz="1800" dirty="0">
                <a:latin typeface="Courier"/>
              </a:rPr>
              <a:t>(m1,pnorm,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mean=</a:t>
            </a:r>
            <a:r>
              <a:rPr lang="en-US" sz="1800" dirty="0">
                <a:solidFill>
                  <a:srgbClr val="06287E"/>
                </a:solidFill>
                <a:latin typeface="Courier"/>
              </a:rPr>
              <a:t>mean</a:t>
            </a:r>
            <a:r>
              <a:rPr lang="en-US" sz="1800" dirty="0">
                <a:latin typeface="Courier"/>
              </a:rPr>
              <a:t>(m1),</a:t>
            </a:r>
            <a:r>
              <a:rPr lang="en-US" sz="1800"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lang="en-US" sz="1800" dirty="0">
                <a:solidFill>
                  <a:srgbClr val="7D9029"/>
                </a:solidFill>
                <a:latin typeface="Courier"/>
              </a:rPr>
              <a:t>=</a:t>
            </a:r>
            <a:r>
              <a:rPr lang="en-US" sz="1800"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lang="en-US" sz="1800" dirty="0">
                <a:latin typeface="Courier"/>
              </a:rPr>
              <a:t>(m1))</a:t>
            </a:r>
          </a:p>
          <a:p>
            <a:pPr indent="0">
              <a:buFont typeface="Arial"/>
              <a:buNone/>
            </a:pPr>
            <a:r>
              <a:rPr lang="en-US" sz="1800" dirty="0">
                <a:latin typeface="Courier"/>
              </a:rPr>
              <a:t>## 
##  One-sample Kolmogorov-Smirnov test
## 
## data:  m1
## D = 0.15491, p-value = 0.0001355
## alternative hypothesis: two-sided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Checking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3404" y="734190"/>
            <a:ext cx="6680586" cy="5780075"/>
          </a:xfrm>
        </p:spPr>
        <p:txBody>
          <a:bodyPr/>
          <a:lstStyle/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acf</a:t>
            </a:r>
            <a:r>
              <a:rPr dirty="0">
                <a:latin typeface="Courier"/>
              </a:rPr>
              <a:t>(m1)</a:t>
            </a:r>
          </a:p>
        </p:txBody>
      </p:sp>
      <p:pic>
        <p:nvPicPr>
          <p:cNvPr id="4" name="Picture 3" descr="IntroCptWorkshop_Mod_files/figure-pptx/unnamed-chunk-32-1.png">
            <a:extLst>
              <a:ext uri="{FF2B5EF4-FFF2-40B4-BE49-F238E27FC236}">
                <a16:creationId xmlns:a16="http://schemas.microsoft.com/office/drawing/2014/main" id="{1A0AD07B-C931-49BC-ACF7-05ADC77031B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13404" y="1249404"/>
            <a:ext cx="5252995" cy="525299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IntroCptWorkshop_Mod_files/figure-pptx/unnamed-chunk-29-1.png">
            <a:extLst>
              <a:ext uri="{FF2B5EF4-FFF2-40B4-BE49-F238E27FC236}">
                <a16:creationId xmlns:a16="http://schemas.microsoft.com/office/drawing/2014/main" id="{139CC511-913C-4A2A-A664-2A7BB316B01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t="18069" r="4413" b="3382"/>
          <a:stretch/>
        </p:blipFill>
        <p:spPr bwMode="auto">
          <a:xfrm>
            <a:off x="182879" y="1249404"/>
            <a:ext cx="4942401" cy="4061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How to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9751" y="734190"/>
            <a:ext cx="10894239" cy="5780075"/>
          </a:xfrm>
        </p:spPr>
        <p:txBody>
          <a:bodyPr/>
          <a:lstStyle/>
          <a:p>
            <a:pPr lvl="1"/>
            <a:r>
              <a:rPr dirty="0"/>
              <a:t>Check the residuals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means</a:t>
            </a:r>
            <a:r>
              <a:rPr dirty="0">
                <a:solidFill>
                  <a:srgbClr val="007020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param.est</a:t>
            </a:r>
            <a:r>
              <a:rPr dirty="0">
                <a:latin typeface="Courier"/>
              </a:rPr>
              <a:t>(m1.amoc)</a:t>
            </a:r>
            <a:r>
              <a:rPr dirty="0">
                <a:solidFill>
                  <a:srgbClr val="4070A0"/>
                </a:solidFill>
                <a:latin typeface="Courier"/>
              </a:rPr>
              <a:t>$</a:t>
            </a:r>
            <a:r>
              <a:rPr dirty="0">
                <a:latin typeface="Courier"/>
              </a:rPr>
              <a:t>mean</a:t>
            </a:r>
            <a:br>
              <a:rPr dirty="0"/>
            </a:br>
            <a:r>
              <a:rPr dirty="0">
                <a:latin typeface="Courier"/>
              </a:rPr>
              <a:t>m1.resid</a:t>
            </a:r>
            <a:r>
              <a:rPr dirty="0">
                <a:solidFill>
                  <a:srgbClr val="007020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m1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means,</a:t>
            </a:r>
            <a:r>
              <a:rPr dirty="0" err="1">
                <a:solidFill>
                  <a:srgbClr val="06287E"/>
                </a:solidFill>
                <a:latin typeface="Courier"/>
              </a:rPr>
              <a:t>seg.len</a:t>
            </a:r>
            <a:r>
              <a:rPr dirty="0">
                <a:latin typeface="Courier"/>
              </a:rPr>
              <a:t>(m1.amoc))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shapiro.test</a:t>
            </a:r>
            <a:r>
              <a:rPr dirty="0">
                <a:latin typeface="Courier"/>
              </a:rPr>
              <a:t>(m1.resid)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
##  Shapiro-Wilk normality test
## 
## data:  m1.resid
## W = 0.99228, p-value = 0.3721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Residual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9049" y="734190"/>
            <a:ext cx="11264941" cy="5780075"/>
          </a:xfrm>
        </p:spPr>
        <p:txBody>
          <a:bodyPr/>
          <a:lstStyle/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ks.test</a:t>
            </a:r>
            <a:r>
              <a:rPr dirty="0">
                <a:latin typeface="Courier"/>
              </a:rPr>
              <a:t>(m1.resid,pnorm,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(m1.resid),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sd</a:t>
            </a:r>
            <a:r>
              <a:rPr dirty="0">
                <a:latin typeface="Courier"/>
              </a:rPr>
              <a:t>(m1.resid))</a:t>
            </a:r>
          </a:p>
          <a:p>
            <a:pPr lvl="0" indent="0">
              <a:buNone/>
            </a:pPr>
            <a:r>
              <a:rPr dirty="0">
                <a:latin typeface="Courier"/>
              </a:rPr>
              <a:t>## 
##  One-sample Kolmogorov-Smirnov test
## 
## data:  m1.resid
## D = 0.045812, p-value = 0.7953
## alternative hypothesis: two-sided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roCptWorkshop_Mod_files/figure-pptx/unnamed-chunk-36-1.png">
            <a:extLst>
              <a:ext uri="{FF2B5EF4-FFF2-40B4-BE49-F238E27FC236}">
                <a16:creationId xmlns:a16="http://schemas.microsoft.com/office/drawing/2014/main" id="{268F6D03-E926-4C66-A21D-9D55D3784034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15491" y="1980986"/>
            <a:ext cx="4678249" cy="46782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IntroCptWorkshop_Mod_files/figure-pptx/unnamed-chunk-35-1.png">
            <a:extLst>
              <a:ext uri="{FF2B5EF4-FFF2-40B4-BE49-F238E27FC236}">
                <a16:creationId xmlns:a16="http://schemas.microsoft.com/office/drawing/2014/main" id="{EE3DAF22-1BD8-462B-9301-BE7EE3BE5684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16020" y="1980987"/>
            <a:ext cx="4673108" cy="467310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Residual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qqnorm</a:t>
            </a:r>
            <a:r>
              <a:rPr dirty="0">
                <a:latin typeface="Courier"/>
              </a:rPr>
              <a:t>(m1.resid)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qqline</a:t>
            </a:r>
            <a:r>
              <a:rPr dirty="0">
                <a:latin typeface="Courier"/>
              </a:rPr>
              <a:t>(m1.resid)</a:t>
            </a:r>
            <a:endParaRPr lang="en-US" dirty="0">
              <a:latin typeface="Courier"/>
            </a:endParaRPr>
          </a:p>
          <a:p>
            <a:pPr indent="0">
              <a:buNone/>
            </a:pPr>
            <a:r>
              <a:rPr lang="en-US" dirty="0" err="1">
                <a:solidFill>
                  <a:srgbClr val="06287E"/>
                </a:solidFill>
                <a:latin typeface="Courier"/>
              </a:rPr>
              <a:t>acf</a:t>
            </a:r>
            <a:r>
              <a:rPr lang="en-US" dirty="0">
                <a:latin typeface="Courier"/>
              </a:rPr>
              <a:t>(m1.resid)</a:t>
            </a: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5427" y="734190"/>
            <a:ext cx="9658563" cy="5780075"/>
          </a:xfrm>
        </p:spPr>
        <p:txBody>
          <a:bodyPr/>
          <a:lstStyle/>
          <a:p>
            <a:r>
              <a:rPr dirty="0"/>
              <a:t>Check the assumptions you have made on the simulated, ,  GP Appointments, HC1 and </a:t>
            </a:r>
            <a:r>
              <a:rPr dirty="0" err="1"/>
              <a:t>HeartRate</a:t>
            </a:r>
            <a:r>
              <a:rPr dirty="0"/>
              <a:t> data using the residual check.</a:t>
            </a:r>
          </a:p>
          <a:p>
            <a:r>
              <a:rPr dirty="0"/>
              <a:t>What effect might any invalid assumptions have on the inference?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5427" y="734190"/>
            <a:ext cx="9658563" cy="5780075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cpt.mean</a:t>
            </a:r>
            <a:r>
              <a:rPr lang="en-US" dirty="0"/>
              <a:t> and </a:t>
            </a:r>
            <a:r>
              <a:rPr lang="en-US" dirty="0" err="1"/>
              <a:t>cpt.var</a:t>
            </a:r>
            <a:r>
              <a:rPr lang="en-US" dirty="0"/>
              <a:t> only if you know what you are doing</a:t>
            </a:r>
          </a:p>
          <a:p>
            <a:r>
              <a:rPr lang="en-US" dirty="0"/>
              <a:t>If the stationary distribution can be approximated by Normal, Gamma, Exponential, Poisson distribution use </a:t>
            </a:r>
            <a:r>
              <a:rPr lang="en-US" dirty="0" err="1">
                <a:latin typeface="Courier"/>
              </a:rPr>
              <a:t>cpt.meanvar</a:t>
            </a:r>
            <a:r>
              <a:rPr lang="en-US" dirty="0">
                <a:latin typeface="Courier"/>
              </a:rPr>
              <a:t> </a:t>
            </a:r>
            <a:r>
              <a:rPr lang="en-US" dirty="0"/>
              <a:t>otherwise use </a:t>
            </a:r>
            <a:r>
              <a:rPr lang="en-US" dirty="0">
                <a:latin typeface="Courier"/>
              </a:rPr>
              <a:t>cpt.np</a:t>
            </a:r>
          </a:p>
          <a:p>
            <a:r>
              <a:rPr lang="en-US" dirty="0"/>
              <a:t>Need number of points: go with </a:t>
            </a:r>
            <a:r>
              <a:rPr lang="en-US" sz="3200" dirty="0"/>
              <a:t>PELT and MBIC for penalty or PELT with CROPS and use “elbow” method </a:t>
            </a:r>
            <a:r>
              <a:rPr lang="en-US" dirty="0"/>
              <a:t>to identify number of change points.</a:t>
            </a:r>
            <a:endParaRPr lang="en-US" dirty="0">
              <a:latin typeface="Courier"/>
            </a:endParaRPr>
          </a:p>
          <a:p>
            <a:endParaRPr lang="en-US" dirty="0"/>
          </a:p>
          <a:p>
            <a:endParaRPr lang="en-US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8061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are changepoints?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6627" y="734190"/>
                <a:ext cx="11487363" cy="57800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sz="2400" dirty="0"/>
                  <a:t>For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sz="2400" dirty="0"/>
                  <a:t>, if a changepoint exists at </a:t>
                </a:r>
                <a14:m>
                  <m:oMath xmlns:m="http://schemas.openxmlformats.org/officeDocument/2006/math">
                    <m:r>
                      <a:rPr sz="240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sz="2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r>
                  <a:rPr sz="2400" dirty="0"/>
                  <a:t> differ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40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4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sz="240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sz="2400" dirty="0"/>
                  <a:t> in some way.</a:t>
                </a:r>
                <a:endParaRPr lang="en-US" sz="2400" dirty="0"/>
              </a:p>
              <a:p>
                <a:pPr marL="0" lvl="0" indent="0">
                  <a:buNone/>
                </a:pPr>
                <a:endParaRPr sz="2400" dirty="0"/>
              </a:p>
              <a:p>
                <a:pPr marL="0" lvl="0" indent="0">
                  <a:buNone/>
                </a:pPr>
                <a:r>
                  <a:rPr sz="2400" dirty="0"/>
                  <a:t>There are many different types of change.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6627" y="734190"/>
                <a:ext cx="11487363" cy="5780075"/>
              </a:xfrm>
              <a:blipFill>
                <a:blip r:embed="rId2"/>
                <a:stretch>
                  <a:fillRect l="-796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IntroCptWorkshop_Mod_files/figure-pptx/unnamed-chunk-2-3.png">
            <a:extLst>
              <a:ext uri="{FF2B5EF4-FFF2-40B4-BE49-F238E27FC236}">
                <a16:creationId xmlns:a16="http://schemas.microsoft.com/office/drawing/2014/main" id="{D76F8B7C-B6C1-49C3-9B27-82C9001E6BF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141454" y="2807454"/>
            <a:ext cx="4050545" cy="40505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IntroCptWorkshop_Mod_files/figure-pptx/unnamed-chunk-2-2.png">
            <a:extLst>
              <a:ext uri="{FF2B5EF4-FFF2-40B4-BE49-F238E27FC236}">
                <a16:creationId xmlns:a16="http://schemas.microsoft.com/office/drawing/2014/main" id="{1A411414-714F-40CE-BAC7-38F6CC840E6A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170061" y="2780269"/>
            <a:ext cx="4050545" cy="40505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 5" descr="IntroCptWorkshop_Mod_files/figure-pptx/unnamed-chunk-2-1.png">
            <a:extLst>
              <a:ext uri="{FF2B5EF4-FFF2-40B4-BE49-F238E27FC236}">
                <a16:creationId xmlns:a16="http://schemas.microsoft.com/office/drawing/2014/main" id="{10D830B8-FE6E-43DC-A4E4-E7662F0E0992}"/>
              </a:ext>
            </a:extLst>
          </p:cNvPr>
          <p:cNvPicPr>
            <a:picLocks noGrp="1"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2357" y="2780270"/>
            <a:ext cx="4077730" cy="407773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>
                <a:hlinkClick r:id="rId2"/>
              </a:rPr>
              <a:t>JSS:</a:t>
            </a:r>
            <a:r>
              <a:t> Killick, Eckley (2014)</a:t>
            </a:r>
            <a:br/>
            <a:r>
              <a:rPr>
                <a:hlinkClick r:id="rId3"/>
              </a:rPr>
              <a:t>PELT:</a:t>
            </a:r>
            <a:r>
              <a:t> Killick, Fearnhead, Eckley (2012)</a:t>
            </a:r>
            <a:br/>
            <a:r>
              <a:rPr>
                <a:hlinkClick r:id="rId4"/>
              </a:rPr>
              <a:t>CROPS:</a:t>
            </a:r>
            <a:r>
              <a:t> Kaynes, Eckley, Fearnhead (2015)</a:t>
            </a:r>
            <a:br/>
            <a:r>
              <a:rPr>
                <a:hlinkClick r:id="rId5"/>
              </a:rPr>
              <a:t>cpt.np:</a:t>
            </a:r>
            <a:r>
              <a:t> Haynes, Fearnhead, Eckley (2016)</a:t>
            </a:r>
            <a:br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What is the goal?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Has a change occurred?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If yes, where is the change?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What is the difference between the pre and post change data?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Maybe this is the type of change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Maybe it is the parameter values before and after the change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What is the probability that a change has </a:t>
            </a:r>
            <a:r>
              <a:rPr dirty="0" err="1"/>
              <a:t>occured</a:t>
            </a:r>
            <a:r>
              <a:rPr dirty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How certain are we of the changepoint location?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How many changes have occurred (+ all the above for each change)?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Why has there been a change?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IntroCptWorkshop_Mod_files/figure-pptx/unnamed-chunk-3-1.png">
            <a:extLst>
              <a:ext uri="{FF2B5EF4-FFF2-40B4-BE49-F238E27FC236}">
                <a16:creationId xmlns:a16="http://schemas.microsoft.com/office/drawing/2014/main" id="{926CFE0C-A2E9-4F47-9B09-8F840994CB2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2879" y="875595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Notation and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0" y="734190"/>
                <a:ext cx="5897990" cy="5780075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sz="2400" dirty="0"/>
                  <a:t>Thus</a:t>
                </a:r>
                <a:r>
                  <a:rPr lang="en-US" sz="2400" dirty="0"/>
                  <a:t>,</a:t>
                </a:r>
                <a:r>
                  <a:rPr sz="2400" dirty="0"/>
                  <a:t> a changepoint model for a change in mean has the following formulation:</a:t>
                </a:r>
                <a:endParaRPr lang="en-US" sz="2400" dirty="0"/>
              </a:p>
              <a:p>
                <a:pPr marL="0" lvl="0" indent="0">
                  <a:buNone/>
                </a:pPr>
                <a:endParaRPr sz="24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sz="2400"/>
                                  <m:t>if</m:t>
                                </m:r>
                              </m:e>
                              <m:e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sz="2400"/>
                                  <m:t>if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sz="2400"/>
                                  <m:t>if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sz="24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sz="240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0" y="734190"/>
                <a:ext cx="5897990" cy="5780075"/>
              </a:xfrm>
              <a:blipFill>
                <a:blip r:embed="rId3"/>
                <a:stretch>
                  <a:fillRect l="-1550" t="-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9213-D483-450B-B7E2-C62A103EB498}"/>
                  </a:ext>
                </a:extLst>
              </p:cNvPr>
              <p:cNvSpPr txBox="1"/>
              <p:nvPr/>
            </p:nvSpPr>
            <p:spPr>
              <a:xfrm>
                <a:off x="1266568" y="5960267"/>
                <a:ext cx="5004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889213-D483-450B-B7E2-C62A103EB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568" y="5960267"/>
                <a:ext cx="500448" cy="461665"/>
              </a:xfrm>
              <a:prstGeom prst="rect">
                <a:avLst/>
              </a:prstGeom>
              <a:blipFill>
                <a:blip r:embed="rId4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B707B-F82C-47EC-82CC-9AEF7029FD3F}"/>
                  </a:ext>
                </a:extLst>
              </p:cNvPr>
              <p:cNvSpPr txBox="1"/>
              <p:nvPr/>
            </p:nvSpPr>
            <p:spPr>
              <a:xfrm>
                <a:off x="5285879" y="5982405"/>
                <a:ext cx="5004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240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BB707B-F82C-47EC-82CC-9AEF7029F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879" y="5982405"/>
                <a:ext cx="500448" cy="461665"/>
              </a:xfrm>
              <a:prstGeom prst="rect">
                <a:avLst/>
              </a:prstGeom>
              <a:blipFill>
                <a:blip r:embed="rId5"/>
                <a:stretch>
                  <a:fillRect r="-6097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More complicated changes</a:t>
            </a:r>
          </a:p>
        </p:txBody>
      </p:sp>
      <p:pic>
        <p:nvPicPr>
          <p:cNvPr id="3" name="Picture 1" descr="IntroCptWorkshop_Mod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46322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4" name="Picture 3" descr="IntroCptWorkshop_Mod_files/figure-pptx/unnamed-chunk-4-2.png">
            <a:extLst>
              <a:ext uri="{FF2B5EF4-FFF2-40B4-BE49-F238E27FC236}">
                <a16:creationId xmlns:a16="http://schemas.microsoft.com/office/drawing/2014/main" id="{2589F84D-5EB3-4062-AF4C-FBEAB2511E7D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15491" y="946322"/>
            <a:ext cx="5778500" cy="5778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075" y="45720"/>
            <a:ext cx="7557915" cy="54864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dirty="0"/>
              <a:t>Online vs Offline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8369" y="734190"/>
            <a:ext cx="7755622" cy="607809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dirty="0"/>
              <a:t>Online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Processes data as it arrives or in batches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Goal is quickest detection of a change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Often used in processing control, intrusion detection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Offline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Processes all the data in one go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Goal is accurate detection of a change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dirty="0"/>
              <a:t>Often used in genome analysis, audiology</a:t>
            </a:r>
          </a:p>
        </p:txBody>
      </p:sp>
      <p:pic>
        <p:nvPicPr>
          <p:cNvPr id="4" name="Picture 1" descr="IntroCptWorkshop_Mod_files/figure-pptx/unnamed-chunk-5-1.png">
            <a:extLst>
              <a:ext uri="{FF2B5EF4-FFF2-40B4-BE49-F238E27FC236}">
                <a16:creationId xmlns:a16="http://schemas.microsoft.com/office/drawing/2014/main" id="{43D60F24-4E86-4F25-B2CC-4DD7C0D51F3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/>
          <a:srcRect b="16706"/>
          <a:stretch/>
        </p:blipFill>
        <p:spPr bwMode="auto">
          <a:xfrm>
            <a:off x="-1" y="45720"/>
            <a:ext cx="4436075" cy="322423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 4" descr="IntroCptWorkshop_Mod_files/figure-pptx/unnamed-chunk-5-2.png">
            <a:extLst>
              <a:ext uri="{FF2B5EF4-FFF2-40B4-BE49-F238E27FC236}">
                <a16:creationId xmlns:a16="http://schemas.microsoft.com/office/drawing/2014/main" id="{C28FBF78-0F50-4AD6-84D4-F378E58BA51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/>
          <a:srcRect b="9355"/>
          <a:stretch/>
        </p:blipFill>
        <p:spPr bwMode="auto">
          <a:xfrm>
            <a:off x="-2" y="3269957"/>
            <a:ext cx="4439443" cy="351143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2885</Words>
  <Application>Microsoft Office PowerPoint</Application>
  <PresentationFormat>Widescreen</PresentationFormat>
  <Paragraphs>270</Paragraphs>
  <Slides>50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Courier</vt:lpstr>
      <vt:lpstr>Roboto</vt:lpstr>
      <vt:lpstr>Office Theme</vt:lpstr>
      <vt:lpstr>Introduction to Changepoint Analysis</vt:lpstr>
      <vt:lpstr>References</vt:lpstr>
      <vt:lpstr>Outline</vt:lpstr>
      <vt:lpstr>What are Changepoints?</vt:lpstr>
      <vt:lpstr>What are changepoints?</vt:lpstr>
      <vt:lpstr>What is the goal?</vt:lpstr>
      <vt:lpstr>Notation and Concepts</vt:lpstr>
      <vt:lpstr>More complicated changes</vt:lpstr>
      <vt:lpstr>Online vs Offline</vt:lpstr>
      <vt:lpstr>Packages</vt:lpstr>
      <vt:lpstr>Single Changepoint</vt:lpstr>
      <vt:lpstr>Single Changepoint</vt:lpstr>
      <vt:lpstr>Single Changepoint</vt:lpstr>
      <vt:lpstr>Finding a single change</vt:lpstr>
      <vt:lpstr>Finding a single change</vt:lpstr>
      <vt:lpstr>changepoint R package</vt:lpstr>
      <vt:lpstr>The cpt class</vt:lpstr>
      <vt:lpstr>cpt.mean</vt:lpstr>
      <vt:lpstr>Single Change in Mean</vt:lpstr>
      <vt:lpstr>Task: GP Weekly Appts.</vt:lpstr>
      <vt:lpstr>Task: GP Weekly Appts.</vt:lpstr>
      <vt:lpstr>Task: GP Weekly Appts.</vt:lpstr>
      <vt:lpstr>Multiple Changepoints</vt:lpstr>
      <vt:lpstr>Multiple Changepoints</vt:lpstr>
      <vt:lpstr>Methods in changepoint</vt:lpstr>
      <vt:lpstr>cpt.var</vt:lpstr>
      <vt:lpstr>Changes in Variance</vt:lpstr>
      <vt:lpstr>cpt.meanvar</vt:lpstr>
      <vt:lpstr>Mean &amp; Variance</vt:lpstr>
      <vt:lpstr>Task HC1</vt:lpstr>
      <vt:lpstr>Task HC1</vt:lpstr>
      <vt:lpstr>CROPS</vt:lpstr>
      <vt:lpstr>CROPS</vt:lpstr>
      <vt:lpstr>CROPS</vt:lpstr>
      <vt:lpstr>cpt.np</vt:lpstr>
      <vt:lpstr>Example</vt:lpstr>
      <vt:lpstr>Example</vt:lpstr>
      <vt:lpstr>Task: cpt.np</vt:lpstr>
      <vt:lpstr>Task: HeartRate</vt:lpstr>
      <vt:lpstr>Task: HeartRate</vt:lpstr>
      <vt:lpstr>Task: HeartRate</vt:lpstr>
      <vt:lpstr>Checking Assumptions</vt:lpstr>
      <vt:lpstr>Checking Assumptions</vt:lpstr>
      <vt:lpstr>Checking Assumptions</vt:lpstr>
      <vt:lpstr>How to check</vt:lpstr>
      <vt:lpstr>Residual Check</vt:lpstr>
      <vt:lpstr>Residual Check</vt:lpstr>
      <vt:lpstr>Task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24</TotalTime>
  <Words>214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Cambria Math</vt:lpstr>
      <vt:lpstr>Courier</vt:lpstr>
      <vt:lpstr>Office Theme</vt:lpstr>
      <vt:lpstr>EAS509 Section 2: Time Series Analysis and Forecast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  <vt:lpstr>Some simple forecasting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Changepoint Analysis</dc:title>
  <dc:creator>Rebecca Killick(r.killick@lancs.ac.uk)</dc:creator>
  <cp:keywords/>
  <cp:lastModifiedBy>Nisarg Negi</cp:lastModifiedBy>
  <cp:revision>6</cp:revision>
  <dcterms:created xsi:type="dcterms:W3CDTF">2022-04-22T21:11:31Z</dcterms:created>
  <dcterms:modified xsi:type="dcterms:W3CDTF">2022-12-08T04:59:40Z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NHS Workshop 2020</vt:lpwstr>
  </property>
  <property fmtid="{D5CDD505-2E9C-101B-9397-08002B2CF9AE}" pid="3" name="fontsize">
    <vt:lpwstr>14pt</vt:lpwstr>
  </property>
  <property fmtid="{D5CDD505-2E9C-101B-9397-08002B2CF9AE}" pid="4" name="output">
    <vt:lpwstr/>
  </property>
</Properties>
</file>